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797" r:id="rId2"/>
    <p:sldId id="804" r:id="rId3"/>
    <p:sldId id="325" r:id="rId4"/>
    <p:sldId id="317" r:id="rId5"/>
    <p:sldId id="824" r:id="rId6"/>
    <p:sldId id="825" r:id="rId7"/>
    <p:sldId id="769" r:id="rId8"/>
    <p:sldId id="296" r:id="rId9"/>
    <p:sldId id="827" r:id="rId10"/>
    <p:sldId id="828" r:id="rId11"/>
    <p:sldId id="29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501" autoAdjust="0"/>
  </p:normalViewPr>
  <p:slideViewPr>
    <p:cSldViewPr snapToGrid="0">
      <p:cViewPr varScale="1">
        <p:scale>
          <a:sx n="76" d="100"/>
          <a:sy n="76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28" d="100"/>
          <a:sy n="28" d="100"/>
        </p:scale>
        <p:origin x="2900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C37EA-396A-43B3-B013-05007029B066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87D0E-DD03-40B2-B166-57F39A9BC9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21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B528F-D493-4839-8B7E-08D85D655AE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1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382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87D0E-DD03-40B2-B166-57F39A9BC92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92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102C5A-BF3E-44B0-A3AE-25E58FE360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8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618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61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4340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848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30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635B5-1FB0-4B7D-9995-2FCCEC8D477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1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C837B-23D1-4F3F-A50D-2FAC0263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9534A2-5E7B-4E41-897B-7D803E026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BD3188-FB44-433D-A9CB-0B6CF1333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737606-41BE-4BF4-98BC-E78D1FB8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D7283D-CBD7-4CB7-9434-62FB8931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78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F227D1-E9D8-4EB1-AAB3-90805A3C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E0ED65-C497-47C1-B2BD-51ABE012F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F315BC-1EA6-4F78-B768-AE5E470F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209487-34E7-42C8-A887-2B4B8C3B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892003-9792-425F-B615-5D16AF3F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38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BAA1A9-64EC-46BE-8F5B-3F0E0E524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965063-44A2-455E-BA9F-9BFEC5DDC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0E1177-A5E2-4363-97AE-2EFFED83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A920C-E148-4E8D-8FCB-C467A633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D31E4C-4360-48E0-A77E-5D185B2E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72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ntergrund mit individuellem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sz="quarter" idx="12"/>
          </p:nvPr>
        </p:nvSpPr>
        <p:spPr>
          <a:xfrm>
            <a:off x="-3926" y="6353347"/>
            <a:ext cx="12196816" cy="45719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pic>
        <p:nvPicPr>
          <p:cNvPr id="68" name="Grafik 6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5760" y="6398303"/>
            <a:ext cx="926672" cy="438950"/>
          </a:xfrm>
          <a:prstGeom prst="rect">
            <a:avLst/>
          </a:prstGeom>
        </p:spPr>
      </p:pic>
      <p:sp>
        <p:nvSpPr>
          <p:cNvPr id="70" name="Rechteck 69"/>
          <p:cNvSpPr/>
          <p:nvPr userDrawn="1"/>
        </p:nvSpPr>
        <p:spPr>
          <a:xfrm>
            <a:off x="-3926" y="6393309"/>
            <a:ext cx="12195926" cy="485956"/>
          </a:xfrm>
          <a:prstGeom prst="rect">
            <a:avLst/>
          </a:prstGeom>
          <a:solidFill>
            <a:srgbClr val="A6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" name="Grafik 7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34" y="6454881"/>
            <a:ext cx="649049" cy="286981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sz="quarter" idx="15"/>
          </p:nvPr>
        </p:nvSpPr>
        <p:spPr>
          <a:xfrm>
            <a:off x="-7942" y="6349336"/>
            <a:ext cx="12196816" cy="4571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21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-121" y="574686"/>
            <a:ext cx="11582522" cy="7651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  </a:t>
            </a:r>
            <a:r>
              <a:rPr lang="de-DE" dirty="0" err="1"/>
              <a:t>GROßBUCHST</a:t>
            </a:r>
            <a:r>
              <a:rPr lang="de-DE" dirty="0"/>
              <a:t>. 44/40, EINZEILIG, FETT MÖGL.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15922" y="1632553"/>
            <a:ext cx="9680528" cy="5796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   </a:t>
            </a:r>
            <a:r>
              <a:rPr lang="de-DE" dirty="0" err="1"/>
              <a:t>GROßBUCHST</a:t>
            </a:r>
            <a:r>
              <a:rPr lang="de-DE" dirty="0"/>
              <a:t>. 32,  EINZEILIG, FETT MÖGLICH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quarter" idx="14" hasCustomPrompt="1"/>
          </p:nvPr>
        </p:nvSpPr>
        <p:spPr>
          <a:xfrm>
            <a:off x="3790950" y="2572853"/>
            <a:ext cx="8413083" cy="3102390"/>
          </a:xfrm>
          <a:prstGeom prst="rect">
            <a:avLst/>
          </a:prstGeom>
          <a:solidFill>
            <a:srgbClr val="A60032">
              <a:alpha val="60000"/>
            </a:srgbClr>
          </a:solidFill>
        </p:spPr>
        <p:txBody>
          <a:bodyPr wrap="square">
            <a:noAutofit/>
          </a:bodyPr>
          <a:lstStyle>
            <a:lvl1pPr marL="0" indent="0" algn="r">
              <a:lnSpc>
                <a:spcPct val="150000"/>
              </a:lnSpc>
              <a:buNone/>
              <a:defRPr lang="de-DE" sz="2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Auflistung, Gr. 24, Groß-Kleinschreibung                                            Bis zu 5 Zeilen, rechtsbündig                                                                        Oberen Rand des Kästchens nicht versetzen                    Weite des Kästchens der Textlänge anpassen                     Untere Linie des Kästchens kann nach oben versetzt werden   </a:t>
            </a:r>
          </a:p>
        </p:txBody>
      </p:sp>
      <p:sp>
        <p:nvSpPr>
          <p:cNvPr id="14" name="Bildplatzhalter 3"/>
          <p:cNvSpPr>
            <a:spLocks noGrp="1"/>
          </p:cNvSpPr>
          <p:nvPr>
            <p:ph type="pic" sz="quarter" idx="18" hasCustomPrompt="1"/>
          </p:nvPr>
        </p:nvSpPr>
        <p:spPr>
          <a:xfrm>
            <a:off x="-51925" y="0"/>
            <a:ext cx="6693357" cy="6398303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</a:lstStyle>
          <a:p>
            <a:r>
              <a:rPr lang="de-DE" dirty="0"/>
              <a:t>Hintergrundbild einfügen durch Klicken auf das unten und auf gesamte Foliengröße anpassen</a:t>
            </a:r>
          </a:p>
        </p:txBody>
      </p:sp>
    </p:spTree>
    <p:extLst>
      <p:ext uri="{BB962C8B-B14F-4D97-AF65-F5344CB8AC3E}">
        <p14:creationId xmlns:p14="http://schemas.microsoft.com/office/powerpoint/2010/main" val="256525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mit Gr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 flipH="1">
            <a:off x="4" y="-28145"/>
            <a:ext cx="12191996" cy="6886146"/>
          </a:xfrm>
          <a:prstGeom prst="rect">
            <a:avLst/>
          </a:prstGeom>
          <a:gradFill>
            <a:gsLst>
              <a:gs pos="55000">
                <a:srgbClr val="B1BCBE"/>
              </a:gs>
              <a:gs pos="0">
                <a:srgbClr val="EDF5F7"/>
              </a:gs>
              <a:gs pos="82000">
                <a:srgbClr val="97A5A7"/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6" name="Inhaltsplatzhalter 2"/>
          <p:cNvSpPr>
            <a:spLocks noGrp="1"/>
          </p:cNvSpPr>
          <p:nvPr>
            <p:ph sz="quarter" idx="12"/>
          </p:nvPr>
        </p:nvSpPr>
        <p:spPr>
          <a:xfrm>
            <a:off x="-3926" y="6353347"/>
            <a:ext cx="12196816" cy="45719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pic>
        <p:nvPicPr>
          <p:cNvPr id="68" name="Grafik 6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5760" y="6398303"/>
            <a:ext cx="926672" cy="438950"/>
          </a:xfrm>
          <a:prstGeom prst="rect">
            <a:avLst/>
          </a:prstGeom>
        </p:spPr>
      </p:pic>
      <p:sp>
        <p:nvSpPr>
          <p:cNvPr id="70" name="Rechteck 69"/>
          <p:cNvSpPr/>
          <p:nvPr userDrawn="1"/>
        </p:nvSpPr>
        <p:spPr>
          <a:xfrm>
            <a:off x="-3926" y="6393309"/>
            <a:ext cx="12195926" cy="485956"/>
          </a:xfrm>
          <a:prstGeom prst="rect">
            <a:avLst/>
          </a:prstGeom>
          <a:solidFill>
            <a:srgbClr val="A6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" name="Grafik 7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34" y="6454881"/>
            <a:ext cx="649049" cy="286981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sz="quarter" idx="15"/>
          </p:nvPr>
        </p:nvSpPr>
        <p:spPr>
          <a:xfrm>
            <a:off x="-7942" y="6349336"/>
            <a:ext cx="12196816" cy="4571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19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15922" y="1632553"/>
            <a:ext cx="9680528" cy="5796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   </a:t>
            </a:r>
            <a:r>
              <a:rPr lang="de-DE" dirty="0" err="1"/>
              <a:t>GROßBUCHST</a:t>
            </a:r>
            <a:r>
              <a:rPr lang="de-DE" dirty="0"/>
              <a:t>. 32,  EINZEILIG, FETT MÖGLICH</a:t>
            </a:r>
          </a:p>
        </p:txBody>
      </p:sp>
      <p:sp>
        <p:nvSpPr>
          <p:cNvPr id="20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-121" y="593736"/>
            <a:ext cx="11582522" cy="7651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  </a:t>
            </a:r>
            <a:r>
              <a:rPr lang="de-DE" dirty="0" err="1"/>
              <a:t>GROßBUCHST</a:t>
            </a:r>
            <a:r>
              <a:rPr lang="de-DE" dirty="0"/>
              <a:t>. 44/40, EINZEILIG, FETT MÖGL.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quarter" idx="14" hasCustomPrompt="1"/>
          </p:nvPr>
        </p:nvSpPr>
        <p:spPr>
          <a:xfrm>
            <a:off x="3790950" y="2572853"/>
            <a:ext cx="8413083" cy="3102390"/>
          </a:xfrm>
          <a:prstGeom prst="rect">
            <a:avLst/>
          </a:prstGeom>
          <a:solidFill>
            <a:srgbClr val="A60032">
              <a:alpha val="60000"/>
            </a:srgbClr>
          </a:solidFill>
        </p:spPr>
        <p:txBody>
          <a:bodyPr wrap="square">
            <a:noAutofit/>
          </a:bodyPr>
          <a:lstStyle>
            <a:lvl1pPr marL="0" indent="0" algn="r">
              <a:lnSpc>
                <a:spcPct val="150000"/>
              </a:lnSpc>
              <a:buNone/>
              <a:defRPr lang="de-DE" sz="2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Auflistung, Gr. 24, Groß-Kleinschreibung                                            Bis zu 5 Zeilen, rechtsbündig                                                                        Oberen Rand des Kästchens nicht versetzen                    Weite des Kästchens der Textlänge anpassen                     Untere Linie des Kästchens kann nach oben versetzt werden   </a:t>
            </a:r>
          </a:p>
        </p:txBody>
      </p:sp>
      <p:sp>
        <p:nvSpPr>
          <p:cNvPr id="24" name="Bildplatzhalter 3"/>
          <p:cNvSpPr>
            <a:spLocks noGrp="1"/>
          </p:cNvSpPr>
          <p:nvPr>
            <p:ph type="pic" sz="quarter" idx="20" hasCustomPrompt="1"/>
          </p:nvPr>
        </p:nvSpPr>
        <p:spPr>
          <a:xfrm>
            <a:off x="199957" y="2572853"/>
            <a:ext cx="1990793" cy="3396035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</a:lstStyle>
          <a:p>
            <a:r>
              <a:rPr lang="de-DE" dirty="0"/>
              <a:t>Symbol klicken um Bild einzufügen </a:t>
            </a:r>
          </a:p>
        </p:txBody>
      </p:sp>
      <p:sp>
        <p:nvSpPr>
          <p:cNvPr id="26" name="Tabellenplatzhalter 4"/>
          <p:cNvSpPr>
            <a:spLocks noGrp="1"/>
          </p:cNvSpPr>
          <p:nvPr>
            <p:ph type="tbl" sz="quarter" idx="21" hasCustomPrompt="1"/>
          </p:nvPr>
        </p:nvSpPr>
        <p:spPr>
          <a:xfrm>
            <a:off x="2198691" y="2554104"/>
            <a:ext cx="1992309" cy="33956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de-DE" dirty="0"/>
              <a:t>Symbol klicken um Tabelle einzufügen</a:t>
            </a:r>
          </a:p>
        </p:txBody>
      </p:sp>
    </p:spTree>
    <p:extLst>
      <p:ext uri="{BB962C8B-B14F-4D97-AF65-F5344CB8AC3E}">
        <p14:creationId xmlns:p14="http://schemas.microsoft.com/office/powerpoint/2010/main" val="3021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HS wallpaper black&amp;w (for bullet points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8" t="11399" r="38737" b="20318"/>
          <a:stretch/>
        </p:blipFill>
        <p:spPr>
          <a:xfrm>
            <a:off x="-7942" y="-32084"/>
            <a:ext cx="12232029" cy="6448926"/>
          </a:xfrm>
          <a:prstGeom prst="rect">
            <a:avLst/>
          </a:prstGeom>
        </p:spPr>
      </p:pic>
      <p:sp>
        <p:nvSpPr>
          <p:cNvPr id="16" name="Inhaltsplatzhalter 2"/>
          <p:cNvSpPr>
            <a:spLocks noGrp="1"/>
          </p:cNvSpPr>
          <p:nvPr>
            <p:ph sz="quarter" idx="12"/>
          </p:nvPr>
        </p:nvSpPr>
        <p:spPr>
          <a:xfrm>
            <a:off x="-3926" y="6353347"/>
            <a:ext cx="12196816" cy="45719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pic>
        <p:nvPicPr>
          <p:cNvPr id="68" name="Grafik 6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5760" y="6398303"/>
            <a:ext cx="926672" cy="438950"/>
          </a:xfrm>
          <a:prstGeom prst="rect">
            <a:avLst/>
          </a:prstGeom>
        </p:spPr>
      </p:pic>
      <p:sp>
        <p:nvSpPr>
          <p:cNvPr id="70" name="Rechteck 69"/>
          <p:cNvSpPr/>
          <p:nvPr userDrawn="1"/>
        </p:nvSpPr>
        <p:spPr>
          <a:xfrm>
            <a:off x="-3926" y="6393309"/>
            <a:ext cx="12195926" cy="485956"/>
          </a:xfrm>
          <a:prstGeom prst="rect">
            <a:avLst/>
          </a:prstGeom>
          <a:solidFill>
            <a:srgbClr val="A6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" name="Grafik 7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534" y="6454881"/>
            <a:ext cx="649049" cy="286981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sz="quarter" idx="15"/>
          </p:nvPr>
        </p:nvSpPr>
        <p:spPr>
          <a:xfrm>
            <a:off x="-7942" y="6349336"/>
            <a:ext cx="12196816" cy="4571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 sz="8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de-DE" dirty="0"/>
          </a:p>
        </p:txBody>
      </p:sp>
      <p:sp>
        <p:nvSpPr>
          <p:cNvPr id="19" name="Inhaltsplatzhalter 2"/>
          <p:cNvSpPr>
            <a:spLocks noGrp="1"/>
          </p:cNvSpPr>
          <p:nvPr>
            <p:ph sz="quarter" idx="17" hasCustomPrompt="1"/>
          </p:nvPr>
        </p:nvSpPr>
        <p:spPr>
          <a:xfrm>
            <a:off x="15922" y="1632553"/>
            <a:ext cx="10389950" cy="5796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   CAPITAL LETTERS 32, ONE LINE, BOLD OPTIONAL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1382" y="586216"/>
            <a:ext cx="12022295" cy="76517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0">
            <a:noAutofit/>
          </a:bodyPr>
          <a:lstStyle>
            <a:lvl1pPr marL="0" indent="0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 CAPITAL L. 44/40, ONE LINE, BOLD OPTIONAL</a:t>
            </a:r>
          </a:p>
        </p:txBody>
      </p:sp>
      <p:sp>
        <p:nvSpPr>
          <p:cNvPr id="17" name="Inhaltsplatzhalter 3"/>
          <p:cNvSpPr>
            <a:spLocks noGrp="1"/>
          </p:cNvSpPr>
          <p:nvPr>
            <p:ph sz="quarter" idx="14" hasCustomPrompt="1"/>
          </p:nvPr>
        </p:nvSpPr>
        <p:spPr>
          <a:xfrm>
            <a:off x="6192253" y="2572853"/>
            <a:ext cx="6011780" cy="3102390"/>
          </a:xfrm>
          <a:prstGeom prst="rect">
            <a:avLst/>
          </a:prstGeom>
          <a:solidFill>
            <a:srgbClr val="A60032">
              <a:alpha val="60000"/>
            </a:srgbClr>
          </a:solidFill>
        </p:spPr>
        <p:txBody>
          <a:bodyPr wrap="square">
            <a:noAutofit/>
          </a:bodyPr>
          <a:lstStyle>
            <a:lvl1pPr marL="0" indent="0" algn="r">
              <a:lnSpc>
                <a:spcPct val="150000"/>
              </a:lnSpc>
              <a:buNone/>
              <a:defRPr lang="de-DE" sz="2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Listing, </a:t>
            </a:r>
            <a:r>
              <a:rPr lang="de-DE" dirty="0" err="1"/>
              <a:t>size</a:t>
            </a:r>
            <a:r>
              <a:rPr lang="de-DE" dirty="0"/>
              <a:t> 24, </a:t>
            </a:r>
            <a:r>
              <a:rPr lang="de-DE" dirty="0" err="1"/>
              <a:t>case</a:t>
            </a:r>
            <a:r>
              <a:rPr lang="de-DE" dirty="0"/>
              <a:t> sensitive                                            </a:t>
            </a:r>
            <a:r>
              <a:rPr lang="de-DE" dirty="0" err="1"/>
              <a:t>Fill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5 </a:t>
            </a:r>
            <a:r>
              <a:rPr lang="de-DE" dirty="0" err="1"/>
              <a:t>lines</a:t>
            </a:r>
            <a:r>
              <a:rPr lang="de-DE" dirty="0"/>
              <a:t>, </a:t>
            </a:r>
            <a:r>
              <a:rPr lang="de-DE" dirty="0" err="1"/>
              <a:t>right-aligned</a:t>
            </a:r>
            <a:r>
              <a:rPr lang="de-DE" dirty="0"/>
              <a:t>                                                                        Never </a:t>
            </a:r>
            <a:r>
              <a:rPr lang="de-DE" dirty="0" err="1"/>
              <a:t>change</a:t>
            </a:r>
            <a:r>
              <a:rPr lang="de-DE" dirty="0"/>
              <a:t> top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box                                   Width </a:t>
            </a:r>
            <a:r>
              <a:rPr lang="de-DE" dirty="0" err="1"/>
              <a:t>of</a:t>
            </a:r>
            <a:r>
              <a:rPr lang="de-DE" dirty="0"/>
              <a:t> box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adjusted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            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box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adjusted</a:t>
            </a:r>
            <a:r>
              <a:rPr lang="de-DE" dirty="0"/>
              <a:t> </a:t>
            </a:r>
            <a:r>
              <a:rPr lang="de-DE" dirty="0" err="1"/>
              <a:t>upwards</a:t>
            </a:r>
            <a:r>
              <a:rPr lang="de-DE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141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3482189" y="720861"/>
            <a:ext cx="8091528" cy="42481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1680" cap="none" spc="0">
                <a:solidFill>
                  <a:srgbClr val="A60627"/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89" y="1446216"/>
            <a:ext cx="8100211" cy="1385959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>
              <a:defRPr sz="3600" baseline="0">
                <a:solidFill>
                  <a:srgbClr val="404040"/>
                </a:solidFill>
                <a:latin typeface="Arial"/>
              </a:defRPr>
            </a:lvl1pPr>
          </a:lstStyle>
          <a:p>
            <a:pPr lvl="0"/>
            <a:r>
              <a:rPr lang="de-DE" dirty="0"/>
              <a:t>Überschrift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482189" y="2940051"/>
            <a:ext cx="8100211" cy="136593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91979" y="6324663"/>
            <a:ext cx="1634203" cy="23407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440" b="0" i="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 err="1"/>
              <a:t>Author</a:t>
            </a:r>
            <a:r>
              <a:rPr lang="de-DE" dirty="0"/>
              <a:t> bearbeiten</a:t>
            </a:r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491979" y="6575365"/>
            <a:ext cx="1634203" cy="234078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1440" b="0" i="0" baseline="0">
                <a:latin typeface="Arial"/>
                <a:cs typeface="Arial"/>
              </a:defRPr>
            </a:lvl1pPr>
          </a:lstStyle>
          <a:p>
            <a:pPr lvl="0"/>
            <a:r>
              <a:rPr lang="de-DE" dirty="0"/>
              <a:t>Datum bearbeiten</a:t>
            </a:r>
          </a:p>
        </p:txBody>
      </p:sp>
    </p:spTree>
    <p:extLst>
      <p:ext uri="{BB962C8B-B14F-4D97-AF65-F5344CB8AC3E}">
        <p14:creationId xmlns:p14="http://schemas.microsoft.com/office/powerpoint/2010/main" val="1203767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7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360000" y="321533"/>
            <a:ext cx="8208000" cy="281003"/>
          </a:xfrm>
          <a:prstGeom prst="rect">
            <a:avLst/>
          </a:prstGeom>
        </p:spPr>
        <p:txBody>
          <a:bodyPr vert="horz" lIns="0" rIns="0" bIns="0" anchor="ctr" anchorCtr="0"/>
          <a:lstStyle>
            <a:lvl1pPr algn="l">
              <a:defRPr sz="192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Agenda Format Bearbeiten</a:t>
            </a:r>
          </a:p>
        </p:txBody>
      </p:sp>
      <p:sp>
        <p:nvSpPr>
          <p:cNvPr id="4" name="Textplatzhalter 22"/>
          <p:cNvSpPr>
            <a:spLocks noGrp="1"/>
          </p:cNvSpPr>
          <p:nvPr>
            <p:ph type="body" sz="quarter" idx="19"/>
          </p:nvPr>
        </p:nvSpPr>
        <p:spPr>
          <a:xfrm>
            <a:off x="864000" y="1393222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1</a:t>
            </a:r>
            <a:endParaRPr lang="de-DE" dirty="0"/>
          </a:p>
        </p:txBody>
      </p:sp>
      <p:sp>
        <p:nvSpPr>
          <p:cNvPr id="6" name="Textplatzhalter 23"/>
          <p:cNvSpPr>
            <a:spLocks noGrp="1"/>
          </p:cNvSpPr>
          <p:nvPr>
            <p:ph type="body" sz="quarter" idx="20"/>
          </p:nvPr>
        </p:nvSpPr>
        <p:spPr>
          <a:xfrm>
            <a:off x="864000" y="2078904"/>
            <a:ext cx="720000" cy="518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2</a:t>
            </a:r>
            <a:endParaRPr lang="de-DE" dirty="0"/>
          </a:p>
        </p:txBody>
      </p:sp>
      <p:sp>
        <p:nvSpPr>
          <p:cNvPr id="7" name="Textplatzhalter 24"/>
          <p:cNvSpPr>
            <a:spLocks noGrp="1"/>
          </p:cNvSpPr>
          <p:nvPr>
            <p:ph type="body" sz="quarter" idx="21"/>
          </p:nvPr>
        </p:nvSpPr>
        <p:spPr>
          <a:xfrm>
            <a:off x="864000" y="2763792"/>
            <a:ext cx="720000" cy="518400"/>
          </a:xfrm>
          <a:prstGeom prst="rect">
            <a:avLst/>
          </a:prstGeom>
          <a:solidFill>
            <a:srgbClr val="A60627"/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3</a:t>
            </a:r>
          </a:p>
        </p:txBody>
      </p:sp>
      <p:sp>
        <p:nvSpPr>
          <p:cNvPr id="8" name="Textplatzhalter 25"/>
          <p:cNvSpPr>
            <a:spLocks noGrp="1"/>
          </p:cNvSpPr>
          <p:nvPr>
            <p:ph type="body" sz="quarter" idx="22"/>
          </p:nvPr>
        </p:nvSpPr>
        <p:spPr>
          <a:xfrm>
            <a:off x="864000" y="3448584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4</a:t>
            </a:r>
            <a:endParaRPr lang="de-DE" dirty="0"/>
          </a:p>
        </p:txBody>
      </p:sp>
      <p:sp>
        <p:nvSpPr>
          <p:cNvPr id="10" name="Textplatzhalter 26"/>
          <p:cNvSpPr>
            <a:spLocks noGrp="1"/>
          </p:cNvSpPr>
          <p:nvPr>
            <p:ph type="body" sz="quarter" idx="25"/>
          </p:nvPr>
        </p:nvSpPr>
        <p:spPr>
          <a:xfrm>
            <a:off x="2016000" y="1393222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Cum </a:t>
            </a:r>
            <a:r>
              <a:rPr lang="de-DE" dirty="0" err="1"/>
              <a:t>sociis</a:t>
            </a:r>
            <a:r>
              <a:rPr lang="de-DE" dirty="0"/>
              <a:t> </a:t>
            </a:r>
            <a:r>
              <a:rPr lang="de-DE" dirty="0" err="1"/>
              <a:t>natoque</a:t>
            </a:r>
            <a:r>
              <a:rPr lang="de-DE" dirty="0"/>
              <a:t>.</a:t>
            </a:r>
          </a:p>
        </p:txBody>
      </p:sp>
      <p:sp>
        <p:nvSpPr>
          <p:cNvPr id="11" name="Textplatzhalter 27"/>
          <p:cNvSpPr>
            <a:spLocks noGrp="1"/>
          </p:cNvSpPr>
          <p:nvPr>
            <p:ph type="body" sz="quarter" idx="26"/>
          </p:nvPr>
        </p:nvSpPr>
        <p:spPr>
          <a:xfrm>
            <a:off x="2016000" y="2078904"/>
            <a:ext cx="9456000" cy="518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 err="1"/>
              <a:t>Phasellus</a:t>
            </a:r>
            <a:r>
              <a:rPr lang="de-DE" dirty="0"/>
              <a:t> </a:t>
            </a:r>
            <a:r>
              <a:rPr lang="de-DE" dirty="0" err="1"/>
              <a:t>condimentum</a:t>
            </a:r>
            <a:r>
              <a:rPr lang="de-DE" dirty="0"/>
              <a:t> </a:t>
            </a:r>
            <a:r>
              <a:rPr lang="de-DE" dirty="0" err="1"/>
              <a:t>rutrum</a:t>
            </a:r>
            <a:r>
              <a:rPr lang="de-DE" dirty="0"/>
              <a:t> </a:t>
            </a:r>
            <a:r>
              <a:rPr lang="de-DE" dirty="0" err="1"/>
              <a:t>dictum</a:t>
            </a:r>
            <a:r>
              <a:rPr lang="de-DE" dirty="0"/>
              <a:t>.</a:t>
            </a:r>
          </a:p>
        </p:txBody>
      </p:sp>
      <p:sp>
        <p:nvSpPr>
          <p:cNvPr id="12" name="Textplatzhalter 28"/>
          <p:cNvSpPr>
            <a:spLocks noGrp="1"/>
          </p:cNvSpPr>
          <p:nvPr>
            <p:ph type="body" sz="quarter" idx="27"/>
          </p:nvPr>
        </p:nvSpPr>
        <p:spPr>
          <a:xfrm>
            <a:off x="2016000" y="2763792"/>
            <a:ext cx="9456000" cy="518400"/>
          </a:xfrm>
          <a:prstGeom prst="rect">
            <a:avLst/>
          </a:prstGeom>
          <a:solidFill>
            <a:srgbClr val="A60627"/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/>
                </a:solidFill>
              </a:defRPr>
            </a:lvl1pPr>
          </a:lstStyle>
          <a:p>
            <a:r>
              <a:rPr lang="fr-FR"/>
              <a:t>Et sapien. Sed iaculis, risus ac mattis.</a:t>
            </a:r>
            <a:endParaRPr lang="fr-FR" dirty="0"/>
          </a:p>
        </p:txBody>
      </p:sp>
      <p:sp>
        <p:nvSpPr>
          <p:cNvPr id="13" name="Textplatzhalter 29"/>
          <p:cNvSpPr>
            <a:spLocks noGrp="1"/>
          </p:cNvSpPr>
          <p:nvPr>
            <p:ph type="body" sz="quarter" idx="28"/>
          </p:nvPr>
        </p:nvSpPr>
        <p:spPr>
          <a:xfrm>
            <a:off x="2016000" y="3448680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Aenean sed justo a nisl sagittis mollis.</a:t>
            </a:r>
            <a:endParaRPr lang="fi-FI" dirty="0"/>
          </a:p>
        </p:txBody>
      </p:sp>
      <p:sp>
        <p:nvSpPr>
          <p:cNvPr id="14" name="Textplatzhalter 30"/>
          <p:cNvSpPr>
            <a:spLocks noGrp="1"/>
          </p:cNvSpPr>
          <p:nvPr>
            <p:ph type="body" sz="quarter" idx="33"/>
          </p:nvPr>
        </p:nvSpPr>
        <p:spPr>
          <a:xfrm>
            <a:off x="864000" y="4133472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5</a:t>
            </a:r>
            <a:endParaRPr lang="de-DE" dirty="0"/>
          </a:p>
        </p:txBody>
      </p:sp>
      <p:sp>
        <p:nvSpPr>
          <p:cNvPr id="15" name="Textplatzhalter 31"/>
          <p:cNvSpPr>
            <a:spLocks noGrp="1"/>
          </p:cNvSpPr>
          <p:nvPr>
            <p:ph type="body" sz="quarter" idx="36"/>
          </p:nvPr>
        </p:nvSpPr>
        <p:spPr>
          <a:xfrm>
            <a:off x="2016000" y="4133568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pt-BR"/>
              <a:t>Fi id lacinia semper, mauris nisl iaculis nunc.</a:t>
            </a:r>
            <a:endParaRPr lang="pt-BR" dirty="0"/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37" hasCustomPrompt="1"/>
          </p:nvPr>
        </p:nvSpPr>
        <p:spPr>
          <a:xfrm>
            <a:off x="864000" y="4821960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6</a:t>
            </a:r>
          </a:p>
        </p:txBody>
      </p:sp>
      <p:sp>
        <p:nvSpPr>
          <p:cNvPr id="17" name="Textplatzhalter 29"/>
          <p:cNvSpPr>
            <a:spLocks noGrp="1"/>
          </p:cNvSpPr>
          <p:nvPr>
            <p:ph type="body" sz="quarter" idx="38"/>
          </p:nvPr>
        </p:nvSpPr>
        <p:spPr>
          <a:xfrm>
            <a:off x="2016000" y="4822056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Aenean sed justo a nisl sagittis mollis.</a:t>
            </a:r>
            <a:endParaRPr lang="fi-FI" dirty="0"/>
          </a:p>
        </p:txBody>
      </p:sp>
      <p:sp>
        <p:nvSpPr>
          <p:cNvPr id="18" name="Textplatzhalter 30"/>
          <p:cNvSpPr>
            <a:spLocks noGrp="1"/>
          </p:cNvSpPr>
          <p:nvPr>
            <p:ph type="body" sz="quarter" idx="39" hasCustomPrompt="1"/>
          </p:nvPr>
        </p:nvSpPr>
        <p:spPr>
          <a:xfrm>
            <a:off x="864000" y="5506848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algn="ctr">
              <a:defRPr sz="216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7</a:t>
            </a:r>
          </a:p>
        </p:txBody>
      </p:sp>
      <p:sp>
        <p:nvSpPr>
          <p:cNvPr id="19" name="Textplatzhalter 31"/>
          <p:cNvSpPr>
            <a:spLocks noGrp="1"/>
          </p:cNvSpPr>
          <p:nvPr>
            <p:ph type="body" sz="quarter" idx="40"/>
          </p:nvPr>
        </p:nvSpPr>
        <p:spPr>
          <a:xfrm>
            <a:off x="2016000" y="5506944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>
              <a:defRPr sz="192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pt-BR"/>
              <a:t>Fi id lacinia semper, mauris nisl iaculis nunc.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7143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3527901" y="284164"/>
            <a:ext cx="5143500" cy="392112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3683237"/>
            <a:ext cx="12192000" cy="317476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1"/>
          </p:nvPr>
        </p:nvSpPr>
        <p:spPr>
          <a:xfrm>
            <a:off x="1836738" y="1554842"/>
            <a:ext cx="692150" cy="66675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2666555" y="1554842"/>
            <a:ext cx="2597150" cy="666750"/>
          </a:xfrm>
        </p:spPr>
        <p:txBody>
          <a:bodyPr>
            <a:noAutofit/>
          </a:bodyPr>
          <a:lstStyle>
            <a:lvl1pPr marL="360000"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6905462" y="1554842"/>
            <a:ext cx="3195637" cy="1614487"/>
          </a:xfrm>
        </p:spPr>
        <p:txBody>
          <a:bodyPr>
            <a:noAutofit/>
          </a:bodyPr>
          <a:lstStyle>
            <a:lvl1pPr marL="360000"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1" name="Freihandform 10"/>
          <p:cNvSpPr/>
          <p:nvPr userDrawn="1"/>
        </p:nvSpPr>
        <p:spPr>
          <a:xfrm>
            <a:off x="3415231" y="681831"/>
            <a:ext cx="5364891" cy="45719"/>
          </a:xfrm>
          <a:custGeom>
            <a:avLst/>
            <a:gdLst>
              <a:gd name="connsiteX0" fmla="*/ 26517 w 5364891"/>
              <a:gd name="connsiteY0" fmla="*/ 0 h 45719"/>
              <a:gd name="connsiteX1" fmla="*/ 5338374 w 5364891"/>
              <a:gd name="connsiteY1" fmla="*/ 0 h 45719"/>
              <a:gd name="connsiteX2" fmla="*/ 5364891 w 5364891"/>
              <a:gd name="connsiteY2" fmla="*/ 45719 h 45719"/>
              <a:gd name="connsiteX3" fmla="*/ 0 w 5364891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4891" h="45719">
                <a:moveTo>
                  <a:pt x="26517" y="0"/>
                </a:moveTo>
                <a:lnTo>
                  <a:pt x="5338374" y="0"/>
                </a:lnTo>
                <a:lnTo>
                  <a:pt x="5364891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A70B2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3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80630-1005-472F-8CCB-C03AA0D5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F93D72-5CFA-4BFD-9E10-0CE6786B9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8A6628-D258-45C5-B4CE-3F48E82D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48526F-7884-4EF4-AD81-25137CE1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986C5C-C67E-466A-A4BB-3917BC70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05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C5E66-9844-4B86-A908-B376530F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A7C3C6-9166-426D-B12D-D6CC1F3A0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46C186-82F6-4843-8545-E56D4AFB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A5D68E-D675-44CA-8E4D-0EF5FC41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748BD6-6A12-47CC-A388-3ACE585D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7A90C-796E-4CC5-94C1-FBB35777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AC0FF3-2DFE-4FC7-9058-4D21E97E3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508DF2-3AAC-4A02-88EC-4119F352C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169E27-D15B-4FB8-AA92-ABD23BF8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A2F3A9-3086-4893-B51A-C1689361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4E8145-F260-4220-BDE4-3296E8C1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46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ECA57A-B090-4546-9D4F-F6526D4E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CAC101-0158-40B7-AE68-AA3A0BD50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3936BA-019C-49F8-B8E0-8B7EAE7B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CC54E5-F57D-4341-8C22-7F09C3203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0A4E6AD-BF25-4D73-9F7D-91671594F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9F3F186-493B-4235-88E2-B3825E68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20B6DD-99FF-40B2-8956-DB8E5F49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62DDC9-8EEB-417C-B34B-6C2C776C9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42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5EDFF-D710-4C86-9DD8-E2F1A4DA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E2B56B-4554-41EA-954F-C94FF946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B219B0-8C78-49B1-8A93-8189B089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26B1FC-778E-4FBD-8226-74B0BDED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98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A325F2-892B-4F02-A3F2-8BF05489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E9EB97-5A14-4140-AF93-A56965B3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2BD6B8-6612-4FDF-AB8F-C9829EFB0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76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B8C19-403E-4452-B4C1-56BB1679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B8A349-D196-4D0E-9E34-2D4964A26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80F9B7-3754-4643-8490-CDE1E29FD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14C481-518F-48E3-9BD3-0D773385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916315-B00A-480D-8952-2F6E90199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BC5176-898B-45FD-8073-FCB8DFD4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15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CA89A7-D17B-4C1C-B8CB-80E181C6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543B77-EA47-44FC-9920-E848C709D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82F935-1180-4AC7-8E39-3D7C62BB8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5C705F-C798-4BFF-B246-7A1E0C7F3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C94F73-3038-45A8-876C-6D5B0F84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42B5D-DD7A-4C6D-BCD5-1E7B760A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11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8538BD0-FB5E-4130-AD77-DED63F71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3159CF-5DF7-4E54-8992-E5A73D116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D9AC0E-EDA7-4E22-A891-472490E06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2967-0FED-44F9-9F91-27D357E14763}" type="datetimeFigureOut">
              <a:rPr lang="fr-FR" smtClean="0"/>
              <a:t>13/06/2024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D79649-DE2E-42D9-AD6E-CE0BA8BF5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D2B58F-C59C-4D2A-AD01-EAA350502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21996-A361-4591-AE89-192F856E91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41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8" r:id="rId14"/>
    <p:sldLayoutId id="2147483674" r:id="rId15"/>
    <p:sldLayoutId id="2147483676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971561" y="4695264"/>
            <a:ext cx="9221952" cy="21253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fr-FR" sz="348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fr-FR" sz="348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fr-FR" sz="348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fr-FR" sz="3480" b="1" dirty="0">
                <a:solidFill>
                  <a:srgbClr val="C00000"/>
                </a:solidFill>
              </a:rPr>
              <a:t>Le stockage sécurisé des batteries lithium </a:t>
            </a:r>
          </a:p>
          <a:p>
            <a:pPr marL="0" indent="0">
              <a:buNone/>
            </a:pPr>
            <a:endParaRPr lang="fr-FR" sz="348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fr-FR" sz="348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de-DE" sz="3480" b="1" dirty="0">
              <a:solidFill>
                <a:srgbClr val="C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2007" y1="20230" x2="12471" y2="71532"/>
                        <a14:backgroundMark x1="20770" y1="50212" x2="20770" y2="50212"/>
                        <a14:backgroundMark x1="15021" y1="17989" x2="64766" y2="17444"/>
                        <a14:backgroundMark x1="75800" y1="27377" x2="76912" y2="73773"/>
                        <a14:backgroundMark x1="79230" y1="28649" x2="79091" y2="73955"/>
                        <a14:backgroundMark x1="18486" y1="21667" x2="9641" y2="72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" t="192" r="-41" b="-192"/>
          <a:stretch/>
        </p:blipFill>
        <p:spPr>
          <a:xfrm>
            <a:off x="6236009" y="807872"/>
            <a:ext cx="5577068" cy="3547501"/>
          </a:xfrm>
          <a:prstGeom prst="rect">
            <a:avLst/>
          </a:prstGeom>
        </p:spPr>
      </p:pic>
      <p:pic>
        <p:nvPicPr>
          <p:cNvPr id="1026" name="Picture 2" descr="LOG_ASE_asecos-R-4c_#SALL_#APR_#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03" y="1572146"/>
            <a:ext cx="3888432" cy="172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C12E36B-8DF8-FF70-84C0-35A537E0C0BC}"/>
              </a:ext>
            </a:extLst>
          </p:cNvPr>
          <p:cNvSpPr txBox="1">
            <a:spLocks/>
          </p:cNvSpPr>
          <p:nvPr/>
        </p:nvSpPr>
        <p:spPr>
          <a:xfrm>
            <a:off x="8954815" y="6470168"/>
            <a:ext cx="2817054" cy="22995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4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de-DE" dirty="0"/>
              <a:t>ACSTMD – Laurent MAUVOISIN – </a:t>
            </a:r>
            <a:r>
              <a:rPr lang="de-DE" dirty="0" err="1"/>
              <a:t>Juin</a:t>
            </a:r>
            <a:r>
              <a:rPr lang="de-DE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42802293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-7942" y="1668741"/>
            <a:ext cx="11732582" cy="4715047"/>
          </a:xfrm>
        </p:spPr>
        <p:txBody>
          <a:bodyPr/>
          <a:lstStyle/>
          <a:p>
            <a:pPr marL="533400" algn="l">
              <a:lnSpc>
                <a:spcPct val="100000"/>
              </a:lnSpc>
              <a:spcBef>
                <a:spcPts val="1700"/>
              </a:spcBef>
            </a:pPr>
            <a:endParaRPr lang="de-DE" sz="10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"/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Température ambiante de – 10° à + 40°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Respecter les indications du fabricant de batteries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Maintenir un niveau de charge de 50 à 70%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Ne pas charger une batterie H.S. ou dangereuse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</p:txBody>
      </p:sp>
      <p:sp>
        <p:nvSpPr>
          <p:cNvPr id="7" name="Inhaltsplatzhalter 4"/>
          <p:cNvSpPr>
            <a:spLocks noGrp="1"/>
          </p:cNvSpPr>
          <p:nvPr>
            <p:ph sz="quarter" idx="19"/>
          </p:nvPr>
        </p:nvSpPr>
        <p:spPr>
          <a:xfrm>
            <a:off x="1381" y="586216"/>
            <a:ext cx="8852533" cy="765175"/>
          </a:xfrm>
        </p:spPr>
        <p:txBody>
          <a:bodyPr/>
          <a:lstStyle/>
          <a:p>
            <a:r>
              <a:rPr lang="de-DE" sz="4400" b="1" dirty="0"/>
              <a:t>CONDITIONS DE CHARGE</a:t>
            </a:r>
          </a:p>
        </p:txBody>
      </p:sp>
    </p:spTree>
    <p:extLst>
      <p:ext uri="{BB962C8B-B14F-4D97-AF65-F5344CB8AC3E}">
        <p14:creationId xmlns:p14="http://schemas.microsoft.com/office/powerpoint/2010/main" val="82495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50" y="201198"/>
            <a:ext cx="5143500" cy="392112"/>
          </a:xfrm>
        </p:spPr>
        <p:txBody>
          <a:bodyPr/>
          <a:lstStyle/>
          <a:p>
            <a:r>
              <a:rPr lang="de-DE" sz="3600" dirty="0"/>
              <a:t>Merci de votre attention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6" b="17360"/>
          <a:stretch/>
        </p:blipFill>
        <p:spPr>
          <a:xfrm>
            <a:off x="3717648" y="1145083"/>
            <a:ext cx="4756704" cy="1238633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630612" y="2841360"/>
            <a:ext cx="2985215" cy="66675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7 Rue du Pré-Chaudron</a:t>
            </a:r>
            <a:br>
              <a:rPr lang="fr-FR" dirty="0"/>
            </a:br>
            <a:r>
              <a:rPr lang="fr-FR" dirty="0"/>
              <a:t>FR-57070 Metz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6589400" y="2842098"/>
            <a:ext cx="3195637" cy="92571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+33 3 87 78 62 80</a:t>
            </a:r>
            <a:br>
              <a:rPr lang="de-DE" dirty="0"/>
            </a:br>
            <a:r>
              <a:rPr lang="de-DE" dirty="0"/>
              <a:t>info@asecos.fr</a:t>
            </a:r>
            <a:br>
              <a:rPr lang="de-DE" dirty="0"/>
            </a:br>
            <a:endParaRPr lang="de-DE" dirty="0"/>
          </a:p>
        </p:txBody>
      </p:sp>
      <p:sp>
        <p:nvSpPr>
          <p:cNvPr id="11" name="Freeform 293">
            <a:extLst>
              <a:ext uri="{FF2B5EF4-FFF2-40B4-BE49-F238E27FC236}">
                <a16:creationId xmlns:a16="http://schemas.microsoft.com/office/drawing/2014/main" id="{B448EEE3-D976-4702-8114-77B129D099F1}"/>
              </a:ext>
            </a:extLst>
          </p:cNvPr>
          <p:cNvSpPr>
            <a:spLocks noEditPoints="1"/>
          </p:cNvSpPr>
          <p:nvPr/>
        </p:nvSpPr>
        <p:spPr bwMode="auto">
          <a:xfrm>
            <a:off x="2154722" y="2900521"/>
            <a:ext cx="350197" cy="528479"/>
          </a:xfrm>
          <a:custGeom>
            <a:avLst/>
            <a:gdLst/>
            <a:ahLst/>
            <a:cxnLst>
              <a:cxn ang="0">
                <a:pos x="89" y="0"/>
              </a:cxn>
              <a:cxn ang="0">
                <a:pos x="0" y="89"/>
              </a:cxn>
              <a:cxn ang="0">
                <a:pos x="38" y="188"/>
              </a:cxn>
              <a:cxn ang="0">
                <a:pos x="76" y="249"/>
              </a:cxn>
              <a:cxn ang="0">
                <a:pos x="89" y="269"/>
              </a:cxn>
              <a:cxn ang="0">
                <a:pos x="102" y="249"/>
              </a:cxn>
              <a:cxn ang="0">
                <a:pos x="139" y="188"/>
              </a:cxn>
              <a:cxn ang="0">
                <a:pos x="178" y="89"/>
              </a:cxn>
              <a:cxn ang="0">
                <a:pos x="89" y="0"/>
              </a:cxn>
              <a:cxn ang="0">
                <a:pos x="89" y="135"/>
              </a:cxn>
              <a:cxn ang="0">
                <a:pos x="43" y="89"/>
              </a:cxn>
              <a:cxn ang="0">
                <a:pos x="89" y="43"/>
              </a:cxn>
              <a:cxn ang="0">
                <a:pos x="135" y="89"/>
              </a:cxn>
              <a:cxn ang="0">
                <a:pos x="89" y="135"/>
              </a:cxn>
              <a:cxn ang="0">
                <a:pos x="89" y="135"/>
              </a:cxn>
              <a:cxn ang="0">
                <a:pos x="89" y="135"/>
              </a:cxn>
            </a:cxnLst>
            <a:rect l="0" t="0" r="r" b="b"/>
            <a:pathLst>
              <a:path w="178" h="269">
                <a:moveTo>
                  <a:pt x="89" y="0"/>
                </a:moveTo>
                <a:cubicBezTo>
                  <a:pt x="40" y="0"/>
                  <a:pt x="0" y="40"/>
                  <a:pt x="0" y="89"/>
                </a:cubicBezTo>
                <a:cubicBezTo>
                  <a:pt x="0" y="109"/>
                  <a:pt x="13" y="141"/>
                  <a:pt x="38" y="188"/>
                </a:cubicBezTo>
                <a:cubicBezTo>
                  <a:pt x="57" y="220"/>
                  <a:pt x="75" y="248"/>
                  <a:pt x="76" y="249"/>
                </a:cubicBezTo>
                <a:cubicBezTo>
                  <a:pt x="89" y="269"/>
                  <a:pt x="89" y="269"/>
                  <a:pt x="89" y="269"/>
                </a:cubicBezTo>
                <a:cubicBezTo>
                  <a:pt x="102" y="249"/>
                  <a:pt x="102" y="249"/>
                  <a:pt x="102" y="249"/>
                </a:cubicBezTo>
                <a:cubicBezTo>
                  <a:pt x="103" y="248"/>
                  <a:pt x="121" y="220"/>
                  <a:pt x="139" y="188"/>
                </a:cubicBezTo>
                <a:cubicBezTo>
                  <a:pt x="165" y="141"/>
                  <a:pt x="178" y="109"/>
                  <a:pt x="178" y="89"/>
                </a:cubicBezTo>
                <a:cubicBezTo>
                  <a:pt x="178" y="40"/>
                  <a:pt x="138" y="0"/>
                  <a:pt x="89" y="0"/>
                </a:cubicBezTo>
                <a:close/>
                <a:moveTo>
                  <a:pt x="89" y="135"/>
                </a:moveTo>
                <a:cubicBezTo>
                  <a:pt x="63" y="135"/>
                  <a:pt x="43" y="114"/>
                  <a:pt x="43" y="89"/>
                </a:cubicBezTo>
                <a:cubicBezTo>
                  <a:pt x="43" y="63"/>
                  <a:pt x="63" y="43"/>
                  <a:pt x="89" y="43"/>
                </a:cubicBezTo>
                <a:cubicBezTo>
                  <a:pt x="114" y="43"/>
                  <a:pt x="135" y="63"/>
                  <a:pt x="135" y="89"/>
                </a:cubicBezTo>
                <a:cubicBezTo>
                  <a:pt x="135" y="114"/>
                  <a:pt x="114" y="135"/>
                  <a:pt x="89" y="135"/>
                </a:cubicBezTo>
                <a:close/>
                <a:moveTo>
                  <a:pt x="89" y="135"/>
                </a:moveTo>
                <a:cubicBezTo>
                  <a:pt x="89" y="135"/>
                  <a:pt x="89" y="135"/>
                  <a:pt x="89" y="135"/>
                </a:cubicBezTo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Freeform 285">
            <a:extLst>
              <a:ext uri="{FF2B5EF4-FFF2-40B4-BE49-F238E27FC236}">
                <a16:creationId xmlns:a16="http://schemas.microsoft.com/office/drawing/2014/main" id="{237178CD-1762-4B32-A8B9-7A41BA2C4A19}"/>
              </a:ext>
            </a:extLst>
          </p:cNvPr>
          <p:cNvSpPr>
            <a:spLocks noEditPoints="1"/>
          </p:cNvSpPr>
          <p:nvPr/>
        </p:nvSpPr>
        <p:spPr bwMode="auto">
          <a:xfrm>
            <a:off x="6091717" y="2846935"/>
            <a:ext cx="405886" cy="458018"/>
          </a:xfrm>
          <a:custGeom>
            <a:avLst/>
            <a:gdLst/>
            <a:ahLst/>
            <a:cxnLst>
              <a:cxn ang="0">
                <a:pos x="256" y="248"/>
              </a:cxn>
              <a:cxn ang="0">
                <a:pos x="247" y="253"/>
              </a:cxn>
              <a:cxn ang="0">
                <a:pos x="242" y="244"/>
              </a:cxn>
              <a:cxn ang="0">
                <a:pos x="236" y="204"/>
              </a:cxn>
              <a:cxn ang="0">
                <a:pos x="214" y="199"/>
              </a:cxn>
              <a:cxn ang="0">
                <a:pos x="171" y="236"/>
              </a:cxn>
              <a:cxn ang="0">
                <a:pos x="127" y="281"/>
              </a:cxn>
              <a:cxn ang="0">
                <a:pos x="68" y="299"/>
              </a:cxn>
              <a:cxn ang="0">
                <a:pos x="62" y="298"/>
              </a:cxn>
              <a:cxn ang="0">
                <a:pos x="12" y="274"/>
              </a:cxn>
              <a:cxn ang="0">
                <a:pos x="16" y="225"/>
              </a:cxn>
              <a:cxn ang="0">
                <a:pos x="9" y="215"/>
              </a:cxn>
              <a:cxn ang="0">
                <a:pos x="12" y="191"/>
              </a:cxn>
              <a:cxn ang="0">
                <a:pos x="60" y="154"/>
              </a:cxn>
              <a:cxn ang="0">
                <a:pos x="71" y="151"/>
              </a:cxn>
              <a:cxn ang="0">
                <a:pos x="84" y="158"/>
              </a:cxn>
              <a:cxn ang="0">
                <a:pos x="102" y="181"/>
              </a:cxn>
              <a:cxn ang="0">
                <a:pos x="150" y="146"/>
              </a:cxn>
              <a:cxn ang="0">
                <a:pos x="184" y="98"/>
              </a:cxn>
              <a:cxn ang="0">
                <a:pos x="161" y="79"/>
              </a:cxn>
              <a:cxn ang="0">
                <a:pos x="158" y="56"/>
              </a:cxn>
              <a:cxn ang="0">
                <a:pos x="194" y="7"/>
              </a:cxn>
              <a:cxn ang="0">
                <a:pos x="208" y="0"/>
              </a:cxn>
              <a:cxn ang="0">
                <a:pos x="218" y="3"/>
              </a:cxn>
              <a:cxn ang="0">
                <a:pos x="246" y="25"/>
              </a:cxn>
              <a:cxn ang="0">
                <a:pos x="246" y="25"/>
              </a:cxn>
              <a:cxn ang="0">
                <a:pos x="247" y="25"/>
              </a:cxn>
              <a:cxn ang="0">
                <a:pos x="247" y="26"/>
              </a:cxn>
              <a:cxn ang="0">
                <a:pos x="247" y="26"/>
              </a:cxn>
              <a:cxn ang="0">
                <a:pos x="248" y="27"/>
              </a:cxn>
              <a:cxn ang="0">
                <a:pos x="248" y="27"/>
              </a:cxn>
              <a:cxn ang="0">
                <a:pos x="249" y="29"/>
              </a:cxn>
              <a:cxn ang="0">
                <a:pos x="249" y="29"/>
              </a:cxn>
              <a:cxn ang="0">
                <a:pos x="181" y="178"/>
              </a:cxn>
              <a:cxn ang="0">
                <a:pos x="49" y="248"/>
              </a:cxn>
              <a:cxn ang="0">
                <a:pos x="49" y="248"/>
              </a:cxn>
              <a:cxn ang="0">
                <a:pos x="34" y="246"/>
              </a:cxn>
              <a:cxn ang="0">
                <a:pos x="34" y="246"/>
              </a:cxn>
              <a:cxn ang="0">
                <a:pos x="33" y="246"/>
              </a:cxn>
              <a:cxn ang="0">
                <a:pos x="32" y="246"/>
              </a:cxn>
              <a:cxn ang="0">
                <a:pos x="32" y="245"/>
              </a:cxn>
              <a:cxn ang="0">
                <a:pos x="31" y="245"/>
              </a:cxn>
              <a:cxn ang="0">
                <a:pos x="31" y="244"/>
              </a:cxn>
              <a:cxn ang="0">
                <a:pos x="30" y="244"/>
              </a:cxn>
              <a:cxn ang="0">
                <a:pos x="30" y="244"/>
              </a:cxn>
              <a:cxn ang="0">
                <a:pos x="26" y="238"/>
              </a:cxn>
              <a:cxn ang="0">
                <a:pos x="24" y="266"/>
              </a:cxn>
              <a:cxn ang="0">
                <a:pos x="120" y="269"/>
              </a:cxn>
              <a:cxn ang="0">
                <a:pos x="159" y="228"/>
              </a:cxn>
              <a:cxn ang="0">
                <a:pos x="212" y="184"/>
              </a:cxn>
              <a:cxn ang="0">
                <a:pos x="247" y="194"/>
              </a:cxn>
              <a:cxn ang="0">
                <a:pos x="256" y="248"/>
              </a:cxn>
              <a:cxn ang="0">
                <a:pos x="256" y="248"/>
              </a:cxn>
              <a:cxn ang="0">
                <a:pos x="256" y="248"/>
              </a:cxn>
            </a:cxnLst>
            <a:rect l="0" t="0" r="r" b="b"/>
            <a:pathLst>
              <a:path w="265" h="299">
                <a:moveTo>
                  <a:pt x="256" y="248"/>
                </a:moveTo>
                <a:cubicBezTo>
                  <a:pt x="255" y="252"/>
                  <a:pt x="251" y="254"/>
                  <a:pt x="247" y="253"/>
                </a:cubicBezTo>
                <a:cubicBezTo>
                  <a:pt x="243" y="252"/>
                  <a:pt x="241" y="248"/>
                  <a:pt x="242" y="244"/>
                </a:cubicBezTo>
                <a:cubicBezTo>
                  <a:pt x="246" y="227"/>
                  <a:pt x="244" y="212"/>
                  <a:pt x="236" y="204"/>
                </a:cubicBezTo>
                <a:cubicBezTo>
                  <a:pt x="231" y="199"/>
                  <a:pt x="224" y="197"/>
                  <a:pt x="214" y="199"/>
                </a:cubicBezTo>
                <a:cubicBezTo>
                  <a:pt x="196" y="202"/>
                  <a:pt x="184" y="218"/>
                  <a:pt x="171" y="236"/>
                </a:cubicBezTo>
                <a:cubicBezTo>
                  <a:pt x="159" y="252"/>
                  <a:pt x="146" y="269"/>
                  <a:pt x="127" y="281"/>
                </a:cubicBezTo>
                <a:cubicBezTo>
                  <a:pt x="109" y="292"/>
                  <a:pt x="88" y="299"/>
                  <a:pt x="68" y="299"/>
                </a:cubicBezTo>
                <a:cubicBezTo>
                  <a:pt x="66" y="299"/>
                  <a:pt x="64" y="299"/>
                  <a:pt x="62" y="298"/>
                </a:cubicBezTo>
                <a:cubicBezTo>
                  <a:pt x="40" y="297"/>
                  <a:pt x="22" y="288"/>
                  <a:pt x="12" y="274"/>
                </a:cubicBezTo>
                <a:cubicBezTo>
                  <a:pt x="0" y="256"/>
                  <a:pt x="7" y="238"/>
                  <a:pt x="16" y="225"/>
                </a:cubicBezTo>
                <a:cubicBezTo>
                  <a:pt x="9" y="215"/>
                  <a:pt x="9" y="215"/>
                  <a:pt x="9" y="215"/>
                </a:cubicBezTo>
                <a:cubicBezTo>
                  <a:pt x="3" y="208"/>
                  <a:pt x="5" y="197"/>
                  <a:pt x="12" y="191"/>
                </a:cubicBezTo>
                <a:cubicBezTo>
                  <a:pt x="60" y="154"/>
                  <a:pt x="60" y="154"/>
                  <a:pt x="60" y="154"/>
                </a:cubicBezTo>
                <a:cubicBezTo>
                  <a:pt x="63" y="152"/>
                  <a:pt x="67" y="151"/>
                  <a:pt x="71" y="151"/>
                </a:cubicBezTo>
                <a:cubicBezTo>
                  <a:pt x="76" y="151"/>
                  <a:pt x="81" y="153"/>
                  <a:pt x="84" y="158"/>
                </a:cubicBezTo>
                <a:cubicBezTo>
                  <a:pt x="102" y="181"/>
                  <a:pt x="102" y="181"/>
                  <a:pt x="102" y="181"/>
                </a:cubicBezTo>
                <a:cubicBezTo>
                  <a:pt x="116" y="175"/>
                  <a:pt x="132" y="164"/>
                  <a:pt x="150" y="146"/>
                </a:cubicBezTo>
                <a:cubicBezTo>
                  <a:pt x="168" y="128"/>
                  <a:pt x="178" y="112"/>
                  <a:pt x="184" y="98"/>
                </a:cubicBezTo>
                <a:cubicBezTo>
                  <a:pt x="161" y="79"/>
                  <a:pt x="161" y="79"/>
                  <a:pt x="161" y="79"/>
                </a:cubicBezTo>
                <a:cubicBezTo>
                  <a:pt x="153" y="74"/>
                  <a:pt x="152" y="63"/>
                  <a:pt x="158" y="56"/>
                </a:cubicBezTo>
                <a:cubicBezTo>
                  <a:pt x="194" y="7"/>
                  <a:pt x="194" y="7"/>
                  <a:pt x="194" y="7"/>
                </a:cubicBezTo>
                <a:cubicBezTo>
                  <a:pt x="197" y="2"/>
                  <a:pt x="202" y="0"/>
                  <a:pt x="208" y="0"/>
                </a:cubicBezTo>
                <a:cubicBezTo>
                  <a:pt x="212" y="0"/>
                  <a:pt x="215" y="1"/>
                  <a:pt x="218" y="3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6" y="25"/>
                </a:cubicBezTo>
                <a:cubicBezTo>
                  <a:pt x="246" y="25"/>
                  <a:pt x="246" y="25"/>
                  <a:pt x="247" y="25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7" y="26"/>
                  <a:pt x="247" y="26"/>
                  <a:pt x="247" y="26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7"/>
                  <a:pt x="248" y="27"/>
                  <a:pt x="248" y="27"/>
                </a:cubicBezTo>
                <a:cubicBezTo>
                  <a:pt x="248" y="28"/>
                  <a:pt x="248" y="28"/>
                  <a:pt x="249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1"/>
                  <a:pt x="265" y="93"/>
                  <a:pt x="181" y="178"/>
                </a:cubicBezTo>
                <a:cubicBezTo>
                  <a:pt x="121" y="239"/>
                  <a:pt x="72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0" y="248"/>
                  <a:pt x="34" y="246"/>
                  <a:pt x="34" y="246"/>
                </a:cubicBezTo>
                <a:cubicBezTo>
                  <a:pt x="34" y="246"/>
                  <a:pt x="34" y="246"/>
                  <a:pt x="34" y="246"/>
                </a:cubicBezTo>
                <a:cubicBezTo>
                  <a:pt x="33" y="246"/>
                  <a:pt x="33" y="246"/>
                  <a:pt x="33" y="246"/>
                </a:cubicBezTo>
                <a:cubicBezTo>
                  <a:pt x="33" y="246"/>
                  <a:pt x="33" y="246"/>
                  <a:pt x="32" y="246"/>
                </a:cubicBezTo>
                <a:cubicBezTo>
                  <a:pt x="32" y="245"/>
                  <a:pt x="32" y="245"/>
                  <a:pt x="32" y="245"/>
                </a:cubicBezTo>
                <a:cubicBezTo>
                  <a:pt x="31" y="245"/>
                  <a:pt x="31" y="245"/>
                  <a:pt x="31" y="245"/>
                </a:cubicBezTo>
                <a:cubicBezTo>
                  <a:pt x="31" y="245"/>
                  <a:pt x="31" y="244"/>
                  <a:pt x="31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30" y="244"/>
                  <a:pt x="30" y="244"/>
                  <a:pt x="30" y="244"/>
                </a:cubicBezTo>
                <a:cubicBezTo>
                  <a:pt x="26" y="238"/>
                  <a:pt x="26" y="238"/>
                  <a:pt x="26" y="238"/>
                </a:cubicBezTo>
                <a:cubicBezTo>
                  <a:pt x="21" y="245"/>
                  <a:pt x="17" y="256"/>
                  <a:pt x="24" y="266"/>
                </a:cubicBezTo>
                <a:cubicBezTo>
                  <a:pt x="38" y="286"/>
                  <a:pt x="82" y="292"/>
                  <a:pt x="120" y="269"/>
                </a:cubicBezTo>
                <a:cubicBezTo>
                  <a:pt x="136" y="258"/>
                  <a:pt x="148" y="243"/>
                  <a:pt x="159" y="228"/>
                </a:cubicBezTo>
                <a:cubicBezTo>
                  <a:pt x="174" y="208"/>
                  <a:pt x="188" y="189"/>
                  <a:pt x="212" y="184"/>
                </a:cubicBezTo>
                <a:cubicBezTo>
                  <a:pt x="226" y="182"/>
                  <a:pt x="238" y="185"/>
                  <a:pt x="247" y="194"/>
                </a:cubicBezTo>
                <a:cubicBezTo>
                  <a:pt x="258" y="206"/>
                  <a:pt x="261" y="226"/>
                  <a:pt x="256" y="248"/>
                </a:cubicBezTo>
                <a:close/>
                <a:moveTo>
                  <a:pt x="256" y="248"/>
                </a:moveTo>
                <a:cubicBezTo>
                  <a:pt x="256" y="248"/>
                  <a:pt x="256" y="248"/>
                  <a:pt x="256" y="248"/>
                </a:cubicBezTo>
              </a:path>
            </a:pathLst>
          </a:cu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402CF3-DB66-A607-DC42-CCA98E85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92" y="4632504"/>
            <a:ext cx="3310102" cy="1955688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0A3F4E-E482-0801-73B7-CED5CA40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886" y="4631766"/>
            <a:ext cx="2917662" cy="1955688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01296D-A6B8-5178-24F1-C66F971E4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348" y="4536855"/>
            <a:ext cx="2921186" cy="1955688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C04F86-0E0C-6604-B1B0-D6FA34A2D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833" y="433345"/>
            <a:ext cx="2689701" cy="38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386080" y="321533"/>
            <a:ext cx="11181920" cy="281003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 err="1"/>
              <a:t>Sommaire</a:t>
            </a:r>
            <a:endParaRPr lang="de-DE" sz="4000" b="1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1"/>
          </p:nvPr>
        </p:nvSpPr>
        <p:spPr>
          <a:noFill/>
        </p:spPr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DE" dirty="0"/>
              <a:t>Types et profils de batteries lithium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L‘emballement thermique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7"/>
          </p:nvPr>
        </p:nvSpPr>
        <p:spPr>
          <a:xfrm>
            <a:off x="2016000" y="2763792"/>
            <a:ext cx="9456000" cy="518400"/>
          </a:xfrm>
          <a:noFill/>
        </p:spPr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Solutions techniques de stockage sécurisé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dirty="0"/>
              <a:t>Conditions de stockage 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8788921-860E-6EA2-E7B7-0358DD70107E}"/>
              </a:ext>
            </a:extLst>
          </p:cNvPr>
          <p:cNvSpPr txBox="1">
            <a:spLocks/>
          </p:cNvSpPr>
          <p:nvPr/>
        </p:nvSpPr>
        <p:spPr>
          <a:xfrm>
            <a:off x="860445" y="4133376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6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5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7F4CD6E9-2EB9-730C-E4A6-1BDB06AE0BAA}"/>
              </a:ext>
            </a:extLst>
          </p:cNvPr>
          <p:cNvSpPr txBox="1">
            <a:spLocks/>
          </p:cNvSpPr>
          <p:nvPr/>
        </p:nvSpPr>
        <p:spPr>
          <a:xfrm>
            <a:off x="2016000" y="4135019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Conditions de charge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6353191F-F309-CFB7-BE0B-570F7768589D}"/>
              </a:ext>
            </a:extLst>
          </p:cNvPr>
          <p:cNvSpPr txBox="1">
            <a:spLocks/>
          </p:cNvSpPr>
          <p:nvPr/>
        </p:nvSpPr>
        <p:spPr>
          <a:xfrm>
            <a:off x="859497" y="4825341"/>
            <a:ext cx="720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6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6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0C48461-8DBD-CB82-DCDC-F8A1FFCE4AE5}"/>
              </a:ext>
            </a:extLst>
          </p:cNvPr>
          <p:cNvSpPr txBox="1">
            <a:spLocks/>
          </p:cNvSpPr>
          <p:nvPr/>
        </p:nvSpPr>
        <p:spPr>
          <a:xfrm>
            <a:off x="2015052" y="4826984"/>
            <a:ext cx="9456000" cy="518400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b="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Echanges</a:t>
            </a:r>
          </a:p>
        </p:txBody>
      </p:sp>
    </p:spTree>
    <p:extLst>
      <p:ext uri="{BB962C8B-B14F-4D97-AF65-F5344CB8AC3E}">
        <p14:creationId xmlns:p14="http://schemas.microsoft.com/office/powerpoint/2010/main" val="362071650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9"/>
          </p:nvPr>
        </p:nvSpPr>
        <p:spPr>
          <a:xfrm>
            <a:off x="-121" y="593736"/>
            <a:ext cx="7176173" cy="765175"/>
          </a:xfrm>
        </p:spPr>
        <p:txBody>
          <a:bodyPr/>
          <a:lstStyle/>
          <a:p>
            <a:r>
              <a:rPr lang="de-DE" b="1" dirty="0"/>
              <a:t>BATTERIES LITHIUM–ION</a:t>
            </a:r>
            <a:endParaRPr lang="en-US" b="1" dirty="0"/>
          </a:p>
        </p:txBody>
      </p:sp>
      <p:sp>
        <p:nvSpPr>
          <p:cNvPr id="16" name="Freihandform 15"/>
          <p:cNvSpPr/>
          <p:nvPr/>
        </p:nvSpPr>
        <p:spPr>
          <a:xfrm>
            <a:off x="5092530" y="813158"/>
            <a:ext cx="6725120" cy="4819254"/>
          </a:xfrm>
          <a:custGeom>
            <a:avLst/>
            <a:gdLst>
              <a:gd name="connsiteX0" fmla="*/ 1850746 w 5604267"/>
              <a:gd name="connsiteY0" fmla="*/ 0 h 4016045"/>
              <a:gd name="connsiteX1" fmla="*/ 5596128 w 5604267"/>
              <a:gd name="connsiteY1" fmla="*/ 1309421 h 4016045"/>
              <a:gd name="connsiteX2" fmla="*/ 950976 w 5604267"/>
              <a:gd name="connsiteY2" fmla="*/ 2253082 h 4016045"/>
              <a:gd name="connsiteX3" fmla="*/ 5464455 w 5604267"/>
              <a:gd name="connsiteY3" fmla="*/ 3196742 h 4016045"/>
              <a:gd name="connsiteX4" fmla="*/ 0 w 5604267"/>
              <a:gd name="connsiteY4" fmla="*/ 4016045 h 401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4267" h="4016045">
                <a:moveTo>
                  <a:pt x="1850746" y="0"/>
                </a:moveTo>
                <a:cubicBezTo>
                  <a:pt x="3798418" y="466953"/>
                  <a:pt x="5746090" y="933907"/>
                  <a:pt x="5596128" y="1309421"/>
                </a:cubicBezTo>
                <a:cubicBezTo>
                  <a:pt x="5446166" y="1684935"/>
                  <a:pt x="972921" y="1938529"/>
                  <a:pt x="950976" y="2253082"/>
                </a:cubicBezTo>
                <a:cubicBezTo>
                  <a:pt x="929031" y="2567635"/>
                  <a:pt x="5622951" y="2902915"/>
                  <a:pt x="5464455" y="3196742"/>
                </a:cubicBezTo>
                <a:cubicBezTo>
                  <a:pt x="5305959" y="3490569"/>
                  <a:pt x="2652979" y="3753307"/>
                  <a:pt x="0" y="4016045"/>
                </a:cubicBezTo>
              </a:path>
            </a:pathLst>
          </a:custGeom>
          <a:noFill/>
          <a:ln w="127000">
            <a:solidFill>
              <a:schemeClr val="accent1">
                <a:lumMod val="40000"/>
                <a:lumOff val="60000"/>
              </a:schemeClr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 dirty="0"/>
          </a:p>
        </p:txBody>
      </p:sp>
      <p:pic>
        <p:nvPicPr>
          <p:cNvPr id="17" name="Inhaltsplatzhalter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98" y="680145"/>
            <a:ext cx="950506" cy="6307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04" y="593736"/>
            <a:ext cx="1426235" cy="106967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985" y="3358843"/>
            <a:ext cx="1331400" cy="121509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48" y="3790890"/>
            <a:ext cx="551794" cy="64866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18" y="2494746"/>
            <a:ext cx="1678030" cy="76176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34" y="3963711"/>
            <a:ext cx="663410" cy="5472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81" y="2667566"/>
            <a:ext cx="1773394" cy="151329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96" y="1072342"/>
            <a:ext cx="1163176" cy="116317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71" y="1663412"/>
            <a:ext cx="1739886" cy="173988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745" y="4482168"/>
            <a:ext cx="1252576" cy="1252576"/>
          </a:xfrm>
          <a:prstGeom prst="rect">
            <a:avLst/>
          </a:prstGeom>
        </p:spPr>
      </p:pic>
      <p:sp>
        <p:nvSpPr>
          <p:cNvPr id="27" name="Freihandform 26"/>
          <p:cNvSpPr/>
          <p:nvPr/>
        </p:nvSpPr>
        <p:spPr>
          <a:xfrm>
            <a:off x="5685118" y="1151747"/>
            <a:ext cx="5823935" cy="4463530"/>
          </a:xfrm>
          <a:custGeom>
            <a:avLst/>
            <a:gdLst>
              <a:gd name="connsiteX0" fmla="*/ 2287869 w 4853279"/>
              <a:gd name="connsiteY0" fmla="*/ 0 h 3719608"/>
              <a:gd name="connsiteX1" fmla="*/ 4544841 w 4853279"/>
              <a:gd name="connsiteY1" fmla="*/ 943428 h 3719608"/>
              <a:gd name="connsiteX2" fmla="*/ 1242841 w 4853279"/>
              <a:gd name="connsiteY2" fmla="*/ 1850571 h 3719608"/>
              <a:gd name="connsiteX3" fmla="*/ 4849641 w 4853279"/>
              <a:gd name="connsiteY3" fmla="*/ 3026228 h 3719608"/>
              <a:gd name="connsiteX4" fmla="*/ 430041 w 4853279"/>
              <a:gd name="connsiteY4" fmla="*/ 3664857 h 3719608"/>
              <a:gd name="connsiteX5" fmla="*/ 415526 w 4853279"/>
              <a:gd name="connsiteY5" fmla="*/ 3643085 h 371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53279" h="3719608">
                <a:moveTo>
                  <a:pt x="2287869" y="0"/>
                </a:moveTo>
                <a:cubicBezTo>
                  <a:pt x="3503440" y="317500"/>
                  <a:pt x="4719012" y="635000"/>
                  <a:pt x="4544841" y="943428"/>
                </a:cubicBezTo>
                <a:cubicBezTo>
                  <a:pt x="4370670" y="1251856"/>
                  <a:pt x="1192041" y="1503438"/>
                  <a:pt x="1242841" y="1850571"/>
                </a:cubicBezTo>
                <a:cubicBezTo>
                  <a:pt x="1293641" y="2197704"/>
                  <a:pt x="4985108" y="2723847"/>
                  <a:pt x="4849641" y="3026228"/>
                </a:cubicBezTo>
                <a:cubicBezTo>
                  <a:pt x="4714174" y="3328609"/>
                  <a:pt x="430041" y="3664857"/>
                  <a:pt x="430041" y="3664857"/>
                </a:cubicBezTo>
                <a:cubicBezTo>
                  <a:pt x="-308978" y="3767667"/>
                  <a:pt x="53274" y="3705376"/>
                  <a:pt x="415526" y="3643085"/>
                </a:cubicBezTo>
              </a:path>
            </a:pathLst>
          </a:custGeom>
          <a:noFill/>
          <a:ln w="1270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5425" y="4482167"/>
            <a:ext cx="1780752" cy="152685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68" y="3704482"/>
            <a:ext cx="3024336" cy="3024336"/>
          </a:xfrm>
          <a:prstGeom prst="rect">
            <a:avLst/>
          </a:prstGeom>
        </p:spPr>
      </p:pic>
      <p:sp>
        <p:nvSpPr>
          <p:cNvPr id="35" name="Inhaltsplatzhalter 1"/>
          <p:cNvSpPr>
            <a:spLocks noGrp="1"/>
          </p:cNvSpPr>
          <p:nvPr>
            <p:ph sz="quarter" idx="14"/>
          </p:nvPr>
        </p:nvSpPr>
        <p:spPr>
          <a:xfrm>
            <a:off x="229029" y="1722041"/>
            <a:ext cx="5287873" cy="4043383"/>
          </a:xfrm>
        </p:spPr>
        <p:txBody>
          <a:bodyPr/>
          <a:lstStyle/>
          <a:p>
            <a:pPr marL="457200" lvl="1" indent="0">
              <a:buNone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variantes chimiques :</a:t>
            </a:r>
          </a:p>
          <a:p>
            <a:pPr marL="457200" lvl="1" indent="0">
              <a:buNone/>
            </a:pP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NMC</a:t>
            </a:r>
          </a:p>
          <a:p>
            <a:pPr lvl="1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LFP </a:t>
            </a:r>
          </a:p>
          <a:p>
            <a:pPr lvl="1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LMP</a:t>
            </a:r>
          </a:p>
          <a:p>
            <a:pPr lvl="1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</a:t>
            </a:r>
          </a:p>
          <a:p>
            <a:pPr lvl="1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LTO</a:t>
            </a:r>
          </a:p>
          <a:p>
            <a:pPr lvl="1">
              <a:buFont typeface="Wingdings" panose="05000000000000000000" pitchFamily="2" charset="2"/>
              <a:buChar char="ð"/>
            </a:pP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LMO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-7942" y="1668741"/>
            <a:ext cx="11732582" cy="4715047"/>
          </a:xfrm>
        </p:spPr>
        <p:txBody>
          <a:bodyPr/>
          <a:lstStyle/>
          <a:p>
            <a:pPr marL="533400" algn="l">
              <a:lnSpc>
                <a:spcPct val="100000"/>
              </a:lnSpc>
              <a:spcBef>
                <a:spcPts val="1700"/>
              </a:spcBef>
            </a:pPr>
            <a:endParaRPr lang="de-DE" sz="10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"/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de-DE" sz="2200" b="1" spc="-150" dirty="0" err="1"/>
          </a:p>
        </p:txBody>
      </p:sp>
      <p:sp>
        <p:nvSpPr>
          <p:cNvPr id="7" name="Inhaltsplatzhalter 4"/>
          <p:cNvSpPr>
            <a:spLocks noGrp="1"/>
          </p:cNvSpPr>
          <p:nvPr>
            <p:ph sz="quarter" idx="19"/>
          </p:nvPr>
        </p:nvSpPr>
        <p:spPr>
          <a:xfrm>
            <a:off x="1381" y="586216"/>
            <a:ext cx="11211055" cy="765175"/>
          </a:xfrm>
        </p:spPr>
        <p:txBody>
          <a:bodyPr/>
          <a:lstStyle/>
          <a:p>
            <a:r>
              <a:rPr lang="de-DE" sz="4400" b="1" dirty="0"/>
              <a:t>STRUCTURE D‘UNE BATTERIE LITHIUM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3F02DB-A35E-7B0A-C9A9-42C6B77E2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27" y="1618802"/>
            <a:ext cx="11790227" cy="481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-7942" y="1668741"/>
            <a:ext cx="11732582" cy="4715047"/>
          </a:xfrm>
        </p:spPr>
        <p:txBody>
          <a:bodyPr/>
          <a:lstStyle/>
          <a:p>
            <a:pPr marL="533400" algn="l">
              <a:lnSpc>
                <a:spcPct val="100000"/>
              </a:lnSpc>
              <a:spcBef>
                <a:spcPts val="1700"/>
              </a:spcBef>
            </a:pPr>
            <a:endParaRPr lang="de-DE" sz="10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"/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r>
              <a:rPr lang="fr-FR" sz="2200" b="1" spc="-150" dirty="0"/>
              <a:t>3 seuils sont communément distingués : </a:t>
            </a:r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q"/>
            </a:pPr>
            <a:r>
              <a:rPr lang="fr-FR" sz="2200" b="1" spc="-150" dirty="0"/>
              <a:t>FAIBLE  ≤ 100 Wh (smartphones, ordinateurs portables…)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q"/>
            </a:pPr>
            <a:r>
              <a:rPr lang="fr-FR" sz="2200" b="1" spc="-150" dirty="0"/>
              <a:t>MOYEN &gt; 100 Wh et ≤ 12 kg de batterie (outils électriques, vélos électriques…)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q"/>
            </a:pPr>
            <a:r>
              <a:rPr lang="fr-FR" sz="2200" b="1" spc="-150" dirty="0"/>
              <a:t>ELEVE &gt; 100 Wh et &gt; 12 kg de batterie (voitures électriques, chariots de manutention…)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"/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r>
              <a:rPr lang="de-DE" sz="2200" b="1" spc="-150" dirty="0"/>
              <a:t>Ces </a:t>
            </a:r>
            <a:r>
              <a:rPr lang="de-DE" sz="2200" b="1" spc="-150" dirty="0" err="1"/>
              <a:t>seuils</a:t>
            </a:r>
            <a:r>
              <a:rPr lang="de-DE" sz="2200" b="1" spc="-150" dirty="0"/>
              <a:t> </a:t>
            </a:r>
            <a:r>
              <a:rPr lang="de-DE" sz="2200" b="1" spc="-150" dirty="0" err="1"/>
              <a:t>permettent</a:t>
            </a:r>
            <a:r>
              <a:rPr lang="de-DE" sz="2200" b="1" spc="-150" dirty="0"/>
              <a:t> </a:t>
            </a:r>
            <a:r>
              <a:rPr lang="de-DE" sz="2200" b="1" spc="-150" dirty="0" err="1"/>
              <a:t>aussi</a:t>
            </a:r>
            <a:r>
              <a:rPr lang="de-DE" sz="2200" b="1" spc="-150" dirty="0"/>
              <a:t> </a:t>
            </a:r>
            <a:r>
              <a:rPr lang="de-DE" sz="2200" b="1" spc="-150" dirty="0" err="1"/>
              <a:t>d‘adapter</a:t>
            </a:r>
            <a:r>
              <a:rPr lang="de-DE" sz="2200" b="1" spc="-150" dirty="0"/>
              <a:t> </a:t>
            </a:r>
            <a:r>
              <a:rPr lang="de-DE" sz="2200" b="1" spc="-150" dirty="0" err="1"/>
              <a:t>les</a:t>
            </a:r>
            <a:r>
              <a:rPr lang="de-DE" sz="2200" b="1" spc="-150" dirty="0"/>
              <a:t> </a:t>
            </a:r>
            <a:r>
              <a:rPr lang="de-DE" sz="2200" b="1" spc="-150" dirty="0" err="1"/>
              <a:t>moyens</a:t>
            </a:r>
            <a:r>
              <a:rPr lang="de-DE" sz="2200" b="1" spc="-150" dirty="0"/>
              <a:t> et </a:t>
            </a:r>
            <a:r>
              <a:rPr lang="de-DE" sz="2200" b="1" spc="-150" dirty="0" err="1"/>
              <a:t>process</a:t>
            </a:r>
            <a:r>
              <a:rPr lang="de-DE" sz="2200" b="1" spc="-150" dirty="0"/>
              <a:t> de </a:t>
            </a:r>
            <a:r>
              <a:rPr lang="de-DE" sz="2200" b="1" spc="-150" dirty="0" err="1"/>
              <a:t>sécurité</a:t>
            </a:r>
            <a:r>
              <a:rPr lang="de-DE" sz="2200" b="1" spc="-150" dirty="0"/>
              <a:t> </a:t>
            </a:r>
            <a:r>
              <a:rPr lang="de-DE" sz="2200" b="1" spc="-150" dirty="0" err="1"/>
              <a:t>mis</a:t>
            </a:r>
            <a:r>
              <a:rPr lang="de-DE" sz="2200" b="1" spc="-150" dirty="0"/>
              <a:t> en </a:t>
            </a:r>
            <a:r>
              <a:rPr lang="de-DE" sz="2200" b="1" spc="-150" dirty="0" err="1"/>
              <a:t>oeuvre</a:t>
            </a:r>
            <a:r>
              <a:rPr lang="de-DE" sz="2200" b="1" spc="-150" dirty="0"/>
              <a:t>.</a:t>
            </a:r>
          </a:p>
        </p:txBody>
      </p:sp>
      <p:sp>
        <p:nvSpPr>
          <p:cNvPr id="7" name="Inhaltsplatzhalter 4"/>
          <p:cNvSpPr>
            <a:spLocks noGrp="1"/>
          </p:cNvSpPr>
          <p:nvPr>
            <p:ph sz="quarter" idx="19"/>
          </p:nvPr>
        </p:nvSpPr>
        <p:spPr>
          <a:xfrm>
            <a:off x="1381" y="586216"/>
            <a:ext cx="8852533" cy="765175"/>
          </a:xfrm>
        </p:spPr>
        <p:txBody>
          <a:bodyPr/>
          <a:lstStyle/>
          <a:p>
            <a:r>
              <a:rPr lang="de-DE" sz="4400" b="1" dirty="0"/>
              <a:t>SEUILS DE PERFORMANCE</a:t>
            </a:r>
          </a:p>
        </p:txBody>
      </p:sp>
    </p:spTree>
    <p:extLst>
      <p:ext uri="{BB962C8B-B14F-4D97-AF65-F5344CB8AC3E}">
        <p14:creationId xmlns:p14="http://schemas.microsoft.com/office/powerpoint/2010/main" val="361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4"/>
          <p:cNvSpPr>
            <a:spLocks noGrp="1"/>
          </p:cNvSpPr>
          <p:nvPr>
            <p:ph sz="quarter" idx="19"/>
          </p:nvPr>
        </p:nvSpPr>
        <p:spPr>
          <a:xfrm>
            <a:off x="1381" y="586216"/>
            <a:ext cx="10958807" cy="765175"/>
          </a:xfrm>
        </p:spPr>
        <p:txBody>
          <a:bodyPr/>
          <a:lstStyle/>
          <a:p>
            <a:r>
              <a:rPr lang="de-DE" sz="4400" b="1" dirty="0"/>
              <a:t>GRADUATION DU PROFIL DE RISQUE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49A8D20F-6CC4-B865-E9D0-07C2F75A575F}"/>
              </a:ext>
            </a:extLst>
          </p:cNvPr>
          <p:cNvSpPr txBox="1">
            <a:spLocks/>
          </p:cNvSpPr>
          <p:nvPr/>
        </p:nvSpPr>
        <p:spPr>
          <a:xfrm>
            <a:off x="0" y="1769640"/>
            <a:ext cx="11732582" cy="4715047"/>
          </a:xfrm>
          <a:prstGeom prst="rect">
            <a:avLst/>
          </a:prstGeom>
          <a:solidFill>
            <a:srgbClr val="A60032">
              <a:alpha val="60000"/>
            </a:srgbClr>
          </a:solidFill>
        </p:spPr>
        <p:txBody>
          <a:bodyPr vert="horz" wrap="square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2400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algn="l">
              <a:lnSpc>
                <a:spcPct val="100000"/>
              </a:lnSpc>
              <a:spcBef>
                <a:spcPts val="1700"/>
              </a:spcBef>
            </a:pPr>
            <a:endParaRPr lang="fr-FR" sz="10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r>
              <a:rPr lang="fr-FR" sz="2200" b="1" spc="-150" dirty="0"/>
              <a:t>De 1 à 5, du moins au plus élevé :</a:t>
            </a:r>
          </a:p>
          <a:p>
            <a:pPr marL="1765300" lvl="1" indent="-457200">
              <a:lnSpc>
                <a:spcPct val="100000"/>
              </a:lnSpc>
              <a:spcBef>
                <a:spcPts val="1700"/>
              </a:spcBef>
              <a:buFont typeface="+mj-lt"/>
              <a:buAutoNum type="arabicPeriod"/>
            </a:pPr>
            <a:r>
              <a:rPr lang="fr-FR" sz="2200" b="1" spc="-150" dirty="0"/>
              <a:t>Batteries neuves</a:t>
            </a:r>
          </a:p>
          <a:p>
            <a:pPr marL="1765300" lvl="1" indent="-457200">
              <a:lnSpc>
                <a:spcPct val="100000"/>
              </a:lnSpc>
              <a:spcBef>
                <a:spcPts val="1700"/>
              </a:spcBef>
              <a:buFont typeface="+mj-lt"/>
              <a:buAutoNum type="arabicPeriod"/>
            </a:pPr>
            <a:r>
              <a:rPr lang="fr-FR" sz="2200" b="1" spc="-150" dirty="0"/>
              <a:t>Batteries usagées fonctionnelles</a:t>
            </a:r>
          </a:p>
          <a:p>
            <a:pPr marL="1765300" lvl="1" indent="-457200">
              <a:lnSpc>
                <a:spcPct val="100000"/>
              </a:lnSpc>
              <a:spcBef>
                <a:spcPts val="1700"/>
              </a:spcBef>
              <a:buFont typeface="+mj-lt"/>
              <a:buAutoNum type="arabicPeriod"/>
            </a:pPr>
            <a:r>
              <a:rPr lang="fr-FR" sz="2200" b="1" spc="-150" dirty="0"/>
              <a:t>Batteries H.S.</a:t>
            </a:r>
          </a:p>
          <a:p>
            <a:pPr marL="1765300" lvl="1" indent="-457200">
              <a:lnSpc>
                <a:spcPct val="100000"/>
              </a:lnSpc>
              <a:spcBef>
                <a:spcPts val="1700"/>
              </a:spcBef>
              <a:buFont typeface="+mj-lt"/>
              <a:buAutoNum type="arabicPeriod"/>
            </a:pPr>
            <a:r>
              <a:rPr lang="fr-FR" sz="2200" b="1" spc="-150" dirty="0"/>
              <a:t>Batteries endommagées</a:t>
            </a:r>
          </a:p>
          <a:p>
            <a:pPr marL="1765300" lvl="1" indent="-457200">
              <a:lnSpc>
                <a:spcPct val="100000"/>
              </a:lnSpc>
              <a:spcBef>
                <a:spcPts val="1700"/>
              </a:spcBef>
              <a:buFont typeface="+mj-lt"/>
              <a:buAutoNum type="arabicPeriod"/>
            </a:pPr>
            <a:r>
              <a:rPr lang="fr-FR" sz="2200" b="1" spc="-150" dirty="0"/>
              <a:t>Batteries « critiques »</a:t>
            </a:r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r>
              <a:rPr lang="fr-FR" sz="2200" b="1" spc="-150" dirty="0"/>
              <a:t>Phase sensible : batteries en charge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EFBE4B7-E248-2098-2CAB-4F951EA4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85" y="5259907"/>
            <a:ext cx="1078362" cy="108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893D6FC-972A-0450-F0AB-CDECBCCCF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19" y="53805"/>
            <a:ext cx="1713829" cy="171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3856" t="4344" r="2802" b="74756"/>
          <a:stretch/>
        </p:blipFill>
        <p:spPr>
          <a:xfrm>
            <a:off x="-54591" y="-73641"/>
            <a:ext cx="12282985" cy="6468696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7"/>
          </p:nvPr>
        </p:nvSpPr>
        <p:spPr>
          <a:xfrm>
            <a:off x="15921" y="1632553"/>
            <a:ext cx="7617114" cy="579686"/>
          </a:xfrm>
        </p:spPr>
        <p:txBody>
          <a:bodyPr/>
          <a:lstStyle/>
          <a:p>
            <a:r>
              <a:rPr lang="de-DE" dirty="0"/>
              <a:t>  </a:t>
            </a:r>
            <a:r>
              <a:rPr lang="de-DE" b="1" dirty="0"/>
              <a:t>LA BATTERIE REAGIT VIOLEMMENT</a:t>
            </a:r>
            <a:endParaRPr lang="de-DE" dirty="0"/>
          </a:p>
        </p:txBody>
      </p:sp>
      <p:pic>
        <p:nvPicPr>
          <p:cNvPr id="10" name="Bildplatzhalter 1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t="708" r="-560" b="7288"/>
          <a:stretch/>
        </p:blipFill>
        <p:spPr>
          <a:xfrm>
            <a:off x="1199140" y="2485881"/>
            <a:ext cx="9721517" cy="35011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53473" y="5086044"/>
            <a:ext cx="1418327" cy="765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de-DE" sz="1200" b="1" dirty="0">
              <a:solidFill>
                <a:schemeClr val="bg1"/>
              </a:solidFill>
              <a:latin typeface="Formata Pro Medium" panose="020B0603040000020004" pitchFamily="34" charset="0"/>
            </a:endParaRPr>
          </a:p>
          <a:p>
            <a:r>
              <a:rPr lang="de-DE" sz="1200" b="1" dirty="0">
                <a:solidFill>
                  <a:schemeClr val="bg1"/>
                </a:solidFill>
                <a:latin typeface="Formata Pro Medium" panose="020B0603040000020004" pitchFamily="34" charset="0"/>
              </a:rPr>
              <a:t>TEMPERATURE MAX. AUTORISEE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069920" y="5157376"/>
            <a:ext cx="1263315" cy="684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Formata Pro Medium" panose="020B0603040000020004" pitchFamily="34" charset="0"/>
              </a:rPr>
              <a:t>ELECTROLYTE COMMENCE A S‘EVAPORER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653730" y="4790106"/>
            <a:ext cx="1263315" cy="1061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de-DE" sz="1200" b="1" dirty="0">
              <a:solidFill>
                <a:schemeClr val="bg1"/>
              </a:solidFill>
              <a:latin typeface="Formata Pro Medium" panose="020B0603040000020004" pitchFamily="34" charset="0"/>
            </a:endParaRPr>
          </a:p>
          <a:p>
            <a:endParaRPr lang="de-DE" sz="1200" b="1" dirty="0">
              <a:solidFill>
                <a:schemeClr val="bg1"/>
              </a:solidFill>
              <a:latin typeface="Formata Pro Medium" panose="020B0603040000020004" pitchFamily="34" charset="0"/>
            </a:endParaRPr>
          </a:p>
          <a:p>
            <a:r>
              <a:rPr lang="de-DE" sz="1200" b="1" dirty="0">
                <a:solidFill>
                  <a:schemeClr val="bg1"/>
                </a:solidFill>
                <a:latin typeface="Formata Pro Medium" panose="020B0603040000020004" pitchFamily="34" charset="0"/>
              </a:rPr>
              <a:t>ARRÊT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147647" y="5066699"/>
            <a:ext cx="1263315" cy="8398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Formata Pro Medium" panose="020B0603040000020004" pitchFamily="34" charset="0"/>
              </a:rPr>
              <a:t>SEPERATEUR FOND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633035" y="4752983"/>
            <a:ext cx="1263315" cy="4839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Formata Pro Medium" panose="020B0603040000020004" pitchFamily="34" charset="0"/>
              </a:rPr>
              <a:t>REACTION EXOTHERMIQUE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226638" y="4033281"/>
            <a:ext cx="1263315" cy="15268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Formata Pro Medium" panose="020B0603040000020004" pitchFamily="34" charset="0"/>
              </a:rPr>
              <a:t>EMBALLAEMENT THERMIQUE</a:t>
            </a:r>
          </a:p>
        </p:txBody>
      </p:sp>
      <p:pic>
        <p:nvPicPr>
          <p:cNvPr id="19" name="Bildplatzhalter 10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" t="95099" r="-560" b="-4923"/>
          <a:stretch/>
        </p:blipFill>
        <p:spPr>
          <a:xfrm>
            <a:off x="1199140" y="5972175"/>
            <a:ext cx="9721517" cy="565025"/>
          </a:xfrm>
          <a:prstGeom prst="rect">
            <a:avLst/>
          </a:prstGeom>
        </p:spPr>
      </p:pic>
      <p:sp>
        <p:nvSpPr>
          <p:cNvPr id="22" name="Inhaltsplatzhalter 6"/>
          <p:cNvSpPr>
            <a:spLocks noGrp="1"/>
          </p:cNvSpPr>
          <p:nvPr>
            <p:ph sz="quarter" idx="19"/>
          </p:nvPr>
        </p:nvSpPr>
        <p:spPr>
          <a:xfrm>
            <a:off x="-122" y="593736"/>
            <a:ext cx="11049121" cy="765175"/>
          </a:xfrm>
        </p:spPr>
        <p:txBody>
          <a:bodyPr/>
          <a:lstStyle/>
          <a:p>
            <a:r>
              <a:rPr lang="de-DE" dirty="0"/>
              <a:t>  LE RISQUE – </a:t>
            </a:r>
            <a:r>
              <a:rPr lang="de-DE" b="1" dirty="0"/>
              <a:t>EMBALLEMENT THERMIQUE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D095887-C8F6-46C7-B115-5EB03C75EE69}"/>
              </a:ext>
            </a:extLst>
          </p:cNvPr>
          <p:cNvCxnSpPr/>
          <p:nvPr/>
        </p:nvCxnSpPr>
        <p:spPr>
          <a:xfrm>
            <a:off x="6318607" y="-38528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7C63B9A-73D1-48DC-8046-D7361A878DA4}"/>
              </a:ext>
            </a:extLst>
          </p:cNvPr>
          <p:cNvCxnSpPr>
            <a:cxnSpLocks/>
          </p:cNvCxnSpPr>
          <p:nvPr/>
        </p:nvCxnSpPr>
        <p:spPr>
          <a:xfrm>
            <a:off x="7554893" y="2589400"/>
            <a:ext cx="0" cy="3674864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4D6B2C0A-2A7F-409D-84DF-DE850BDFA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035" y="2576243"/>
            <a:ext cx="888172" cy="851920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B7AD4A5-34F6-4ED0-9546-474D2D35D192}"/>
              </a:ext>
            </a:extLst>
          </p:cNvPr>
          <p:cNvCxnSpPr>
            <a:cxnSpLocks/>
          </p:cNvCxnSpPr>
          <p:nvPr/>
        </p:nvCxnSpPr>
        <p:spPr>
          <a:xfrm>
            <a:off x="2971800" y="2589400"/>
            <a:ext cx="0" cy="3674864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72BC4A95-3874-410C-A18E-A902FC285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056" y="2617248"/>
            <a:ext cx="1094070" cy="8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71" y="6353175"/>
            <a:ext cx="36270" cy="46038"/>
          </a:xfrm>
        </p:spPr>
      </p:pic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>
          <a:xfrm>
            <a:off x="-57150" y="5815370"/>
            <a:ext cx="12246024" cy="579686"/>
          </a:xfrm>
        </p:spPr>
        <p:txBody>
          <a:bodyPr/>
          <a:lstStyle/>
          <a:p>
            <a:pPr algn="ctr"/>
            <a:r>
              <a:rPr lang="de-DE" sz="1600" b="1" dirty="0"/>
              <a:t>Certifications et résistance au feu / Stockage </a:t>
            </a:r>
            <a:r>
              <a:rPr lang="de-DE" sz="1600" b="1" dirty="0" err="1"/>
              <a:t>actif</a:t>
            </a:r>
            <a:r>
              <a:rPr lang="de-DE" sz="1600" b="1" dirty="0"/>
              <a:t> </a:t>
            </a:r>
            <a:r>
              <a:rPr lang="de-DE" sz="1600" b="1" dirty="0" err="1"/>
              <a:t>ou</a:t>
            </a:r>
            <a:r>
              <a:rPr lang="de-DE" sz="1600" b="1" dirty="0"/>
              <a:t> </a:t>
            </a:r>
            <a:r>
              <a:rPr lang="de-DE" sz="1600" b="1" dirty="0" err="1"/>
              <a:t>passif</a:t>
            </a:r>
            <a:r>
              <a:rPr lang="de-DE" sz="1600" b="1" dirty="0"/>
              <a:t> / Ventilation / Supervision et alarmes / Choix de l‘emplacement / Dimensionnement…  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12" y="102279"/>
            <a:ext cx="1426588" cy="1426588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976" y="105448"/>
            <a:ext cx="1423419" cy="1423419"/>
          </a:xfrm>
          <a:prstGeom prst="rect">
            <a:avLst/>
          </a:prstGeom>
        </p:spPr>
      </p:pic>
      <p:sp>
        <p:nvSpPr>
          <p:cNvPr id="40" name="Inhaltsplatzhalter 4"/>
          <p:cNvSpPr>
            <a:spLocks noGrp="1"/>
          </p:cNvSpPr>
          <p:nvPr>
            <p:ph sz="quarter" idx="17"/>
          </p:nvPr>
        </p:nvSpPr>
        <p:spPr>
          <a:xfrm>
            <a:off x="15919" y="1632553"/>
            <a:ext cx="11499805" cy="579686"/>
          </a:xfrm>
        </p:spPr>
        <p:txBody>
          <a:bodyPr/>
          <a:lstStyle/>
          <a:p>
            <a:r>
              <a:rPr lang="de-DE" dirty="0"/>
              <a:t>  ARMOIRES DE SECURITE, CONTENEURS, BOXES…</a:t>
            </a:r>
            <a:endParaRPr lang="de-DE" sz="315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9"/>
          </p:nvPr>
        </p:nvSpPr>
        <p:spPr>
          <a:xfrm>
            <a:off x="-120" y="574686"/>
            <a:ext cx="7069378" cy="765175"/>
          </a:xfrm>
        </p:spPr>
        <p:txBody>
          <a:bodyPr/>
          <a:lstStyle/>
          <a:p>
            <a:r>
              <a:rPr lang="de-DE" dirty="0"/>
              <a:t>  SOLUTIONS TECHNIQUES</a:t>
            </a:r>
          </a:p>
        </p:txBody>
      </p:sp>
      <p:sp>
        <p:nvSpPr>
          <p:cNvPr id="47" name="IMG:FOT_PRO_IND_3727604738082-02#PR"/>
          <p:cNvSpPr/>
          <p:nvPr/>
        </p:nvSpPr>
        <p:spPr>
          <a:xfrm>
            <a:off x="680389" y="2098354"/>
            <a:ext cx="2533668" cy="3852013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861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8" name="Picture 2" descr="FOT_PRO_GSL_38067_#SALL_#APR_#V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897" y="2949262"/>
            <a:ext cx="979028" cy="256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A19696-1E2D-0DEC-0570-9A7C1043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010" y="2297788"/>
            <a:ext cx="34020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77FBB3F-789D-3FED-00C6-12244C43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95" y="3068472"/>
            <a:ext cx="2204622" cy="16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-7942" y="1668741"/>
            <a:ext cx="11732582" cy="4715047"/>
          </a:xfrm>
        </p:spPr>
        <p:txBody>
          <a:bodyPr/>
          <a:lstStyle/>
          <a:p>
            <a:pPr marL="533400" algn="l">
              <a:lnSpc>
                <a:spcPct val="100000"/>
              </a:lnSpc>
              <a:spcBef>
                <a:spcPts val="1700"/>
              </a:spcBef>
            </a:pPr>
            <a:endParaRPr lang="de-DE" sz="10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"/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Température ambiante : entre 6 et 15°C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Zoning adapté aux profils de batteries gérés : en particulier, zones « sensibles » (batteries dangereuses et zone de charge)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r>
              <a:rPr lang="fr-FR" sz="2200" b="1" spc="-150" dirty="0"/>
              <a:t>Couloirs de circulation et emplacements de stockage identifiés</a:t>
            </a:r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endParaRPr lang="fr-FR" sz="2200" b="1" spc="-150" dirty="0"/>
          </a:p>
          <a:p>
            <a:pPr marL="965200" indent="-342900" algn="l">
              <a:lnSpc>
                <a:spcPct val="100000"/>
              </a:lnSpc>
              <a:spcBef>
                <a:spcPts val="1700"/>
              </a:spcBef>
              <a:buFont typeface="Wingdings" panose="05000000000000000000" pitchFamily="2" charset="2"/>
              <a:buChar char="ð"/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fr-FR" sz="2200" b="1" spc="-150" dirty="0"/>
          </a:p>
          <a:p>
            <a:pPr marL="622300" algn="l">
              <a:lnSpc>
                <a:spcPct val="100000"/>
              </a:lnSpc>
              <a:spcBef>
                <a:spcPts val="1700"/>
              </a:spcBef>
            </a:pPr>
            <a:endParaRPr lang="de-DE" sz="2200" b="1" spc="-150" dirty="0" err="1"/>
          </a:p>
        </p:txBody>
      </p:sp>
      <p:sp>
        <p:nvSpPr>
          <p:cNvPr id="7" name="Inhaltsplatzhalter 4"/>
          <p:cNvSpPr>
            <a:spLocks noGrp="1"/>
          </p:cNvSpPr>
          <p:nvPr>
            <p:ph sz="quarter" idx="19"/>
          </p:nvPr>
        </p:nvSpPr>
        <p:spPr>
          <a:xfrm>
            <a:off x="1381" y="586216"/>
            <a:ext cx="8852533" cy="765175"/>
          </a:xfrm>
        </p:spPr>
        <p:txBody>
          <a:bodyPr/>
          <a:lstStyle/>
          <a:p>
            <a:r>
              <a:rPr lang="de-DE" sz="4400" b="1" dirty="0"/>
              <a:t>CONDITIONS DE STOCKAGE</a:t>
            </a:r>
          </a:p>
        </p:txBody>
      </p:sp>
    </p:spTree>
    <p:extLst>
      <p:ext uri="{BB962C8B-B14F-4D97-AF65-F5344CB8AC3E}">
        <p14:creationId xmlns:p14="http://schemas.microsoft.com/office/powerpoint/2010/main" val="186453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5614F393C004CA6EE5CD6C6D2C812" ma:contentTypeVersion="6" ma:contentTypeDescription="Crée un document." ma:contentTypeScope="" ma:versionID="c1233f3a1cb6d4b830063e37f7162c7f">
  <xsd:schema xmlns:xsd="http://www.w3.org/2001/XMLSchema" xmlns:xs="http://www.w3.org/2001/XMLSchema" xmlns:p="http://schemas.microsoft.com/office/2006/metadata/properties" xmlns:ns2="1611e7a6-53ae-49b8-886e-bfadef967e5a" xmlns:ns3="82d848f1-8aef-49ce-af29-285c3b264b0d" targetNamespace="http://schemas.microsoft.com/office/2006/metadata/properties" ma:root="true" ma:fieldsID="3e23873261761509ac31d0524af32c3b" ns2:_="" ns3:_="">
    <xsd:import namespace="1611e7a6-53ae-49b8-886e-bfadef967e5a"/>
    <xsd:import namespace="82d848f1-8aef-49ce-af29-285c3b264b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1e7a6-53ae-49b8-886e-bfadef967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848f1-8aef-49ce-af29-285c3b264b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445FFD-A8A6-4377-A47A-F1B15517798D}"/>
</file>

<file path=customXml/itemProps2.xml><?xml version="1.0" encoding="utf-8"?>
<ds:datastoreItem xmlns:ds="http://schemas.openxmlformats.org/officeDocument/2006/customXml" ds:itemID="{FCA7AC71-E02B-4E3F-AF46-659CAF237146}"/>
</file>

<file path=customXml/itemProps3.xml><?xml version="1.0" encoding="utf-8"?>
<ds:datastoreItem xmlns:ds="http://schemas.openxmlformats.org/officeDocument/2006/customXml" ds:itemID="{360F72F7-50EC-4A12-99F6-E5FC99A0CA10}"/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356</Words>
  <Application>Microsoft Office PowerPoint</Application>
  <PresentationFormat>Grand écran</PresentationFormat>
  <Paragraphs>98</Paragraphs>
  <Slides>11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Formata Pro Medium</vt:lpstr>
      <vt:lpstr>Wingdings</vt:lpstr>
      <vt:lpstr>Thème Office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 CALISKAN | ASECOS FRANCE</dc:creator>
  <cp:lastModifiedBy>Laurent MAUVOISIN</cp:lastModifiedBy>
  <cp:revision>215</cp:revision>
  <dcterms:created xsi:type="dcterms:W3CDTF">2021-03-15T07:17:57Z</dcterms:created>
  <dcterms:modified xsi:type="dcterms:W3CDTF">2024-06-13T20:59:38Z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0x010100FCF5614F393C004CA6EE5CD6C6D2C812</vt:lpwstr>
  </property>
</Properties>
</file>